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19"/>
  </p:notesMasterIdLst>
  <p:handoutMasterIdLst>
    <p:handoutMasterId r:id="rId20"/>
  </p:handoutMasterIdLst>
  <p:sldIdLst>
    <p:sldId id="373" r:id="rId5"/>
    <p:sldId id="365" r:id="rId6"/>
    <p:sldId id="366" r:id="rId7"/>
    <p:sldId id="370" r:id="rId8"/>
    <p:sldId id="374" r:id="rId9"/>
    <p:sldId id="376" r:id="rId10"/>
    <p:sldId id="380" r:id="rId11"/>
    <p:sldId id="381" r:id="rId12"/>
    <p:sldId id="382" r:id="rId13"/>
    <p:sldId id="383" r:id="rId14"/>
    <p:sldId id="379" r:id="rId15"/>
    <p:sldId id="385" r:id="rId16"/>
    <p:sldId id="386" r:id="rId17"/>
    <p:sldId id="384" r:id="rId18"/>
  </p:sldIdLst>
  <p:sldSz cx="12192000" cy="6858000"/>
  <p:notesSz cx="6808788" cy="9940925"/>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063" autoAdjust="0"/>
  </p:normalViewPr>
  <p:slideViewPr>
    <p:cSldViewPr snapToGrid="0">
      <p:cViewPr varScale="1">
        <p:scale>
          <a:sx n="65" d="100"/>
          <a:sy n="65" d="100"/>
        </p:scale>
        <p:origin x="936" y="7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5B66E5-15AA-4745-8A67-3CE257BEE393}"/>
              </a:ext>
            </a:extLst>
          </p:cNvPr>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pPr rtl="0"/>
            <a:endParaRPr lang="en-GB"/>
          </a:p>
        </p:txBody>
      </p:sp>
      <p:sp>
        <p:nvSpPr>
          <p:cNvPr id="4" name="Footer Placeholder 3">
            <a:extLst>
              <a:ext uri="{FF2B5EF4-FFF2-40B4-BE49-F238E27FC236}">
                <a16:creationId xmlns:a16="http://schemas.microsoft.com/office/drawing/2014/main" id="{AC844A45-21B3-834A-A491-E4E4B9DC1173}"/>
              </a:ext>
            </a:extLst>
          </p:cNvPr>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AC039FDB-18A0-074D-8BA3-A4C3DE896AF1}"/>
              </a:ext>
            </a:extLst>
          </p:cNvPr>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pPr rtl="0"/>
            <a:fld id="{8E6D13E5-4CEC-3A4A-8E5D-AFCEE7512EEC}" type="slidenum">
              <a:rPr lang="en-GB" smtClean="0"/>
              <a:t>‹#›</a:t>
            </a:fld>
            <a:endParaRPr lang="en-GB"/>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E1CA15AE-E040-4F31-96C6-FD066D034FFB}" type="datetime1">
              <a:rPr lang="en-GB" smtClean="0"/>
              <a:pPr/>
              <a:t>04/11/2024</a:t>
            </a:fld>
            <a:endParaRPr lang="en-GB" dirty="0"/>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Quarter level</a:t>
            </a:r>
          </a:p>
          <a:p>
            <a:pPr lvl="4" rtl="0"/>
            <a:r>
              <a:rPr lang="en-GB" noProof="0"/>
              <a:t>Fifth level</a:t>
            </a:r>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pPr rtl="0"/>
            <a:fld id="{A89C7E07-3C67-C64C-8DA0-0404F6303970}" type="slidenum">
              <a:rPr lang="en-GB" noProof="0" smtClean="0"/>
              <a:t>‹#›</a:t>
            </a:fld>
            <a:endParaRPr lang="en-GB" noProof="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4</a:t>
            </a:fld>
            <a:endParaRPr lang="en-GB" noProof="0"/>
          </a:p>
        </p:txBody>
      </p:sp>
    </p:spTree>
    <p:extLst>
      <p:ext uri="{BB962C8B-B14F-4D97-AF65-F5344CB8AC3E}">
        <p14:creationId xmlns:p14="http://schemas.microsoft.com/office/powerpoint/2010/main" val="36718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5</a:t>
            </a:fld>
            <a:endParaRPr lang="en-GB" noProof="0"/>
          </a:p>
        </p:txBody>
      </p:sp>
    </p:spTree>
    <p:extLst>
      <p:ext uri="{BB962C8B-B14F-4D97-AF65-F5344CB8AC3E}">
        <p14:creationId xmlns:p14="http://schemas.microsoft.com/office/powerpoint/2010/main" val="2232685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9</a:t>
            </a:fld>
            <a:endParaRPr lang="en-GB" noProof="0"/>
          </a:p>
        </p:txBody>
      </p:sp>
    </p:spTree>
    <p:extLst>
      <p:ext uri="{BB962C8B-B14F-4D97-AF65-F5344CB8AC3E}">
        <p14:creationId xmlns:p14="http://schemas.microsoft.com/office/powerpoint/2010/main" val="1367037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rtlCol="0" anchor="b">
            <a:noAutofit/>
          </a:bodyPr>
          <a:lstStyle>
            <a:lvl1pPr algn="l">
              <a:defRPr sz="6000" b="1" i="0" spc="100" baseline="0">
                <a:solidFill>
                  <a:schemeClr val="bg1"/>
                </a:solidFill>
                <a:latin typeface="+mj-lt"/>
              </a:defRPr>
            </a:lvl1pPr>
          </a:lstStyle>
          <a:p>
            <a:pPr rtl="0"/>
            <a:r>
              <a:rPr lang="en-US" noProof="0"/>
              <a:t>Click to edit Master title style</a:t>
            </a:r>
            <a:endParaRPr lang="en-GB" noProof="0" dirty="0"/>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rtlCol="0">
            <a:noAutofit/>
          </a:bodyPr>
          <a:lstStyle>
            <a:lvl1pPr marL="0" indent="0">
              <a:buNone/>
              <a:defRPr sz="1800" b="0" i="0">
                <a:solidFill>
                  <a:schemeClr val="tx2"/>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2710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8" cy="404216"/>
          </a:xfrm>
          <a:prstGeom prst="rect">
            <a:avLst/>
          </a:prstGeom>
        </p:spPr>
        <p:txBody>
          <a:bodyPr lIns="0" tIns="0" rIns="0" bIns="0" rtlCol="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rtlCol="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64023" y="2799146"/>
            <a:ext cx="4827178"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6362700" y="2799146"/>
            <a:ext cx="4756241"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cxnSp>
        <p:nvCxnSpPr>
          <p:cNvPr id="15" name="Straight Connector 14">
            <a:extLst>
              <a:ext uri="{FF2B5EF4-FFF2-40B4-BE49-F238E27FC236}">
                <a16:creationId xmlns:a16="http://schemas.microsoft.com/office/drawing/2014/main" id="{ED51C063-0222-064B-8A2E-485FE9EAC10D}"/>
              </a:ext>
            </a:extLst>
          </p:cNvPr>
          <p:cNvCxnSpPr>
            <a:cxnSpLocks/>
          </p:cNvCxnSpPr>
          <p:nvPr userDrawn="1"/>
        </p:nvCxnSpPr>
        <p:spPr>
          <a:xfrm>
            <a:off x="63627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4914D182-A7DD-4F7B-B207-262854316EDA}"/>
              </a:ext>
            </a:extLst>
          </p:cNvPr>
          <p:cNvSpPr>
            <a:spLocks noGrp="1"/>
          </p:cNvSpPr>
          <p:nvPr>
            <p:ph type="dt" sz="half" idx="14"/>
          </p:nvPr>
        </p:nvSpPr>
        <p:spPr/>
        <p:txBody>
          <a:bodyPr rtlCol="0"/>
          <a:lstStyle/>
          <a:p>
            <a:pPr rtl="0"/>
            <a:fld id="{F88F5F63-8808-4375-85CE-D0FAFA3BBE65}" type="datetime3">
              <a:rPr lang="en-GB" noProof="0" smtClean="0">
                <a:latin typeface="+mn-lt"/>
              </a:rPr>
              <a:t>4 November, 2024</a:t>
            </a:fld>
            <a:endParaRPr lang="en-GB" noProof="0" dirty="0">
              <a:latin typeface="+mn-lt"/>
            </a:endParaRPr>
          </a:p>
        </p:txBody>
      </p:sp>
      <p:sp>
        <p:nvSpPr>
          <p:cNvPr id="3" name="Footer Placeholder 2">
            <a:extLst>
              <a:ext uri="{FF2B5EF4-FFF2-40B4-BE49-F238E27FC236}">
                <a16:creationId xmlns:a16="http://schemas.microsoft.com/office/drawing/2014/main" id="{10B29252-5D0B-4B9D-9FBD-8EC0929FE096}"/>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5BB4FEF6-E217-4110-BBF5-C4B77ADC8457}"/>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255042539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US" noProof="0"/>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US" noProof="0"/>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US" noProof="0"/>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F0FA07F3-F8E4-4505-85EC-22734AC68792}"/>
              </a:ext>
            </a:extLst>
          </p:cNvPr>
          <p:cNvSpPr>
            <a:spLocks noGrp="1"/>
          </p:cNvSpPr>
          <p:nvPr>
            <p:ph type="dt" sz="half" idx="14"/>
          </p:nvPr>
        </p:nvSpPr>
        <p:spPr/>
        <p:txBody>
          <a:bodyPr rtlCol="0"/>
          <a:lstStyle/>
          <a:p>
            <a:pPr rtl="0"/>
            <a:fld id="{6D17C7AE-DC41-4D6E-8CE7-A0296D62536F}" type="datetime3">
              <a:rPr lang="en-GB" noProof="0" smtClean="0">
                <a:latin typeface="+mn-lt"/>
              </a:rPr>
              <a:t>4 November, 2024</a:t>
            </a:fld>
            <a:endParaRPr lang="en-GB" noProof="0" dirty="0">
              <a:latin typeface="+mn-lt"/>
            </a:endParaRPr>
          </a:p>
        </p:txBody>
      </p:sp>
      <p:sp>
        <p:nvSpPr>
          <p:cNvPr id="3" name="Footer Placeholder 2">
            <a:extLst>
              <a:ext uri="{FF2B5EF4-FFF2-40B4-BE49-F238E27FC236}">
                <a16:creationId xmlns:a16="http://schemas.microsoft.com/office/drawing/2014/main" id="{D5165D22-FEF5-4F30-8822-5D2378806A9B}"/>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1540F86B-3DA3-4708-AAF5-387BA115C415}"/>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4227948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userDrawn="1">
          <p15:clr>
            <a:srgbClr val="FBAE40"/>
          </p15:clr>
        </p15:guide>
        <p15:guide id="4" pos="5160" userDrawn="1">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userDrawn="1">
          <p15:clr>
            <a:srgbClr val="FBAE40"/>
          </p15:clr>
        </p15:guide>
        <p15:guide id="11" pos="2880" userDrawn="1">
          <p15:clr>
            <a:srgbClr val="FBAE40"/>
          </p15:clr>
        </p15:guide>
        <p15:guide id="12" orient="horz" pos="175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rtlCol="0">
            <a:noAutofit/>
          </a:bodyPr>
          <a:lstStyle>
            <a:lvl1pPr marL="0" indent="0">
              <a:buNone/>
              <a:defRPr sz="1600">
                <a:latin typeface="+mn-lt"/>
              </a:defRPr>
            </a:lvl1pPr>
          </a:lstStyle>
          <a:p>
            <a:pPr lvl="0" rtl="0"/>
            <a:r>
              <a:rPr lang="en-US" noProof="0"/>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EC45E38A-5516-4C3E-88FC-0DCBD876054B}"/>
              </a:ext>
            </a:extLst>
          </p:cNvPr>
          <p:cNvSpPr>
            <a:spLocks noGrp="1"/>
          </p:cNvSpPr>
          <p:nvPr>
            <p:ph type="dt" sz="half" idx="21"/>
          </p:nvPr>
        </p:nvSpPr>
        <p:spPr/>
        <p:txBody>
          <a:bodyPr rtlCol="0"/>
          <a:lstStyle/>
          <a:p>
            <a:pPr rtl="0"/>
            <a:fld id="{0971D3F5-C297-4F98-9679-48877DEF0EC7}" type="datetime3">
              <a:rPr lang="en-GB" noProof="0" smtClean="0">
                <a:latin typeface="+mn-lt"/>
              </a:rPr>
              <a:t>4 November, 2024</a:t>
            </a:fld>
            <a:endParaRPr lang="en-GB" noProof="0" dirty="0">
              <a:latin typeface="+mn-lt"/>
            </a:endParaRPr>
          </a:p>
        </p:txBody>
      </p:sp>
      <p:sp>
        <p:nvSpPr>
          <p:cNvPr id="5" name="Footer Placeholder 4">
            <a:extLst>
              <a:ext uri="{FF2B5EF4-FFF2-40B4-BE49-F238E27FC236}">
                <a16:creationId xmlns:a16="http://schemas.microsoft.com/office/drawing/2014/main" id="{14225273-038D-4F51-A093-83D80104F21A}"/>
              </a:ext>
            </a:extLst>
          </p:cNvPr>
          <p:cNvSpPr>
            <a:spLocks noGrp="1"/>
          </p:cNvSpPr>
          <p:nvPr>
            <p:ph type="ftr" sz="quarter" idx="22"/>
          </p:nvPr>
        </p:nvSpPr>
        <p:spPr/>
        <p:txBody>
          <a:bodyPr rtlCol="0"/>
          <a:lstStyle/>
          <a:p>
            <a:pPr rtl="0"/>
            <a:r>
              <a:rPr lang="en-GB" noProof="0" dirty="0"/>
              <a:t>Annual Review</a:t>
            </a:r>
            <a:endParaRPr lang="en-GB" b="0" noProof="0" dirty="0"/>
          </a:p>
        </p:txBody>
      </p:sp>
      <p:sp>
        <p:nvSpPr>
          <p:cNvPr id="6" name="Slide Number Placeholder 5">
            <a:extLst>
              <a:ext uri="{FF2B5EF4-FFF2-40B4-BE49-F238E27FC236}">
                <a16:creationId xmlns:a16="http://schemas.microsoft.com/office/drawing/2014/main" id="{C7F24E14-E0E0-44FA-A4AA-FA63A858730C}"/>
              </a:ext>
            </a:extLst>
          </p:cNvPr>
          <p:cNvSpPr>
            <a:spLocks noGrp="1"/>
          </p:cNvSpPr>
          <p:nvPr>
            <p:ph type="sldNum" sz="quarter" idx="23"/>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306013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rtlCol="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rtlCol="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dirty="0"/>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rtlCol="0"/>
          <a:lstStyle/>
          <a:p>
            <a:pPr rtl="0"/>
            <a:r>
              <a:rPr lang="en-US" noProof="0"/>
              <a:t>Click icon to add picture</a:t>
            </a:r>
            <a:endParaRPr lang="en-GB" noProof="0" dirty="0"/>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999130720"/>
      </p:ext>
    </p:extLst>
  </p:cSld>
  <p:clrMapOvr>
    <a:masterClrMapping/>
  </p:clrMapOvr>
  <p:extLst>
    <p:ext uri="{DCECCB84-F9BA-43D5-87BE-67443E8EF086}">
      <p15:sldGuideLst xmlns:p15="http://schemas.microsoft.com/office/powerpoint/2012/main">
        <p15:guide id="1" pos="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noProof="0"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spc="50" baseline="0">
                <a:latin typeface="+mj-lt"/>
              </a:defRPr>
            </a:lvl1pPr>
          </a:lstStyle>
          <a:p>
            <a:pPr rtl="0"/>
            <a:r>
              <a:rPr lang="en-US" noProof="0"/>
              <a:t>Click to edit Master title style</a:t>
            </a:r>
            <a:endParaRPr lang="en-GB" noProof="0" dirty="0"/>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62655503-4608-4F79-A5D4-B2F67958F263}"/>
              </a:ext>
            </a:extLst>
          </p:cNvPr>
          <p:cNvSpPr>
            <a:spLocks noGrp="1"/>
          </p:cNvSpPr>
          <p:nvPr>
            <p:ph type="dt" sz="half" idx="25"/>
          </p:nvPr>
        </p:nvSpPr>
        <p:spPr/>
        <p:txBody>
          <a:bodyPr rtlCol="0"/>
          <a:lstStyle/>
          <a:p>
            <a:pPr rtl="0"/>
            <a:fld id="{C02CDA83-4160-4EEB-AD7D-1C57C21837F3}" type="datetime3">
              <a:rPr lang="en-GB" noProof="0" smtClean="0">
                <a:latin typeface="+mn-lt"/>
              </a:rPr>
              <a:t>4 November, 2024</a:t>
            </a:fld>
            <a:endParaRPr lang="en-GB" noProof="0" dirty="0">
              <a:latin typeface="+mn-lt"/>
            </a:endParaRPr>
          </a:p>
        </p:txBody>
      </p:sp>
      <p:sp>
        <p:nvSpPr>
          <p:cNvPr id="3" name="Footer Placeholder 2">
            <a:extLst>
              <a:ext uri="{FF2B5EF4-FFF2-40B4-BE49-F238E27FC236}">
                <a16:creationId xmlns:a16="http://schemas.microsoft.com/office/drawing/2014/main" id="{9DAFA395-FE4C-4A99-A74E-57757D8473E1}"/>
              </a:ext>
            </a:extLst>
          </p:cNvPr>
          <p:cNvSpPr>
            <a:spLocks noGrp="1"/>
          </p:cNvSpPr>
          <p:nvPr>
            <p:ph type="ftr" sz="quarter" idx="26"/>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30A6A117-A0E8-43E1-9120-CE3B8B97667F}"/>
              </a:ext>
            </a:extLst>
          </p:cNvPr>
          <p:cNvSpPr>
            <a:spLocks noGrp="1"/>
          </p:cNvSpPr>
          <p:nvPr>
            <p:ph type="sldNum" sz="quarter" idx="27"/>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4093066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6" cy="2959226"/>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rtlCol="0"/>
          <a:lstStyle/>
          <a:p>
            <a:pPr rtl="0"/>
            <a:r>
              <a:rPr lang="en-US" noProof="0"/>
              <a:t>Click icon to add picture</a:t>
            </a:r>
            <a:endParaRPr lang="en-GB" noProof="0" dirty="0"/>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17" name="Straight Connector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rtlCol="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CA64E0B3-57C5-4DAF-8531-F39610E77C09}"/>
              </a:ext>
            </a:extLst>
          </p:cNvPr>
          <p:cNvSpPr>
            <a:spLocks noGrp="1"/>
          </p:cNvSpPr>
          <p:nvPr>
            <p:ph type="dt" sz="half" idx="14"/>
          </p:nvPr>
        </p:nvSpPr>
        <p:spPr/>
        <p:txBody>
          <a:bodyPr rtlCol="0"/>
          <a:lstStyle/>
          <a:p>
            <a:pPr rtl="0"/>
            <a:fld id="{94200668-9301-4F8B-89F3-A4E2AEA80049}" type="datetime3">
              <a:rPr lang="en-GB" noProof="0" smtClean="0">
                <a:latin typeface="+mn-lt"/>
              </a:rPr>
              <a:t>4 November, 2024</a:t>
            </a:fld>
            <a:endParaRPr lang="en-GB" noProof="0" dirty="0">
              <a:latin typeface="+mn-lt"/>
            </a:endParaRPr>
          </a:p>
        </p:txBody>
      </p:sp>
      <p:sp>
        <p:nvSpPr>
          <p:cNvPr id="3" name="Footer Placeholder 2">
            <a:extLst>
              <a:ext uri="{FF2B5EF4-FFF2-40B4-BE49-F238E27FC236}">
                <a16:creationId xmlns:a16="http://schemas.microsoft.com/office/drawing/2014/main" id="{B7E0EC46-C626-4D58-AB64-0B3B850D1482}"/>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8F25D00C-8F5C-4528-87FA-F9431D967555}"/>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3073769527"/>
      </p:ext>
    </p:extLst>
  </p:cSld>
  <p:clrMapOvr>
    <a:masterClrMapping/>
  </p:clrMapOvr>
  <p:extLst>
    <p:ext uri="{DCECCB84-F9BA-43D5-87BE-67443E8EF086}">
      <p15:sldGuideLst xmlns:p15="http://schemas.microsoft.com/office/powerpoint/2012/main">
        <p15:guide id="1" pos="600">
          <p15:clr>
            <a:srgbClr val="FBAE40"/>
          </p15:clr>
        </p15:guide>
        <p15:guide id="6" pos="3480" userDrawn="1">
          <p15:clr>
            <a:srgbClr val="FBAE40"/>
          </p15:clr>
        </p15:guide>
        <p15:guide id="7" orient="horz" pos="1440" userDrawn="1">
          <p15:clr>
            <a:srgbClr val="FBAE40"/>
          </p15:clr>
        </p15:guide>
        <p15:guide id="9" orient="horz" pos="1224" userDrawn="1">
          <p15:clr>
            <a:srgbClr val="FBAE40"/>
          </p15:clr>
        </p15:guide>
        <p15:guide id="10" orient="horz" pos="55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chemeClr val="accent2"/>
          </a:solidFill>
        </p:spPr>
        <p:txBody>
          <a:bodyPr rtlCol="0"/>
          <a:lstStyle/>
          <a:p>
            <a:pPr rtl="0"/>
            <a:r>
              <a:rPr lang="en-US" noProof="0"/>
              <a:t>Click icon to add picture</a:t>
            </a:r>
            <a:endParaRPr lang="en-GB" noProof="0"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rtlCol="0" anchor="b" anchorCtr="0">
            <a:normAutofit/>
          </a:bodyPr>
          <a:lstStyle>
            <a:lvl1pPr>
              <a:defRPr sz="4100" b="1" i="0" baseline="0">
                <a:solidFill>
                  <a:schemeClr val="tx1"/>
                </a:solidFill>
                <a:latin typeface="+mj-lt"/>
              </a:defRPr>
            </a:lvl1pPr>
          </a:lstStyle>
          <a:p>
            <a:pPr rtl="0"/>
            <a:r>
              <a:rPr lang="en-US" noProof="0"/>
              <a:t>Click to edit Master title style</a:t>
            </a:r>
            <a:endParaRPr lang="en-GB" noProof="0" dirty="0"/>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2357889184"/>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rtlCol="0"/>
          <a:lstStyle>
            <a:lvl1pPr>
              <a:defRPr>
                <a:solidFill>
                  <a:schemeClr val="tx1"/>
                </a:solidFill>
              </a:defRPr>
            </a:lvl1pPr>
          </a:lstStyle>
          <a:p>
            <a:pPr rtl="0"/>
            <a:r>
              <a:rPr lang="en-US" noProof="0"/>
              <a:t>Click icon to add chart</a:t>
            </a:r>
            <a:endParaRPr lang="en-GB" noProof="0"/>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2" name="Date Placeholder 1">
            <a:extLst>
              <a:ext uri="{FF2B5EF4-FFF2-40B4-BE49-F238E27FC236}">
                <a16:creationId xmlns:a16="http://schemas.microsoft.com/office/drawing/2014/main" id="{371012B1-809A-45CE-9FED-46D08DC8C42B}"/>
              </a:ext>
            </a:extLst>
          </p:cNvPr>
          <p:cNvSpPr>
            <a:spLocks noGrp="1"/>
          </p:cNvSpPr>
          <p:nvPr>
            <p:ph type="dt" sz="half" idx="11"/>
          </p:nvPr>
        </p:nvSpPr>
        <p:spPr/>
        <p:txBody>
          <a:bodyPr rtlCol="0"/>
          <a:lstStyle/>
          <a:p>
            <a:pPr rtl="0"/>
            <a:fld id="{029ECAD1-3047-43DC-81B7-231597E81F19}" type="datetime3">
              <a:rPr lang="en-GB" noProof="0" smtClean="0">
                <a:latin typeface="+mn-lt"/>
              </a:rPr>
              <a:t>4 November, 2024</a:t>
            </a:fld>
            <a:endParaRPr lang="en-GB" noProof="0">
              <a:latin typeface="+mn-lt"/>
            </a:endParaRPr>
          </a:p>
        </p:txBody>
      </p:sp>
      <p:sp>
        <p:nvSpPr>
          <p:cNvPr id="3" name="Footer Placeholder 2">
            <a:extLst>
              <a:ext uri="{FF2B5EF4-FFF2-40B4-BE49-F238E27FC236}">
                <a16:creationId xmlns:a16="http://schemas.microsoft.com/office/drawing/2014/main" id="{3FB6FA27-6601-4107-A3C9-808CB4430246}"/>
              </a:ext>
            </a:extLst>
          </p:cNvPr>
          <p:cNvSpPr>
            <a:spLocks noGrp="1"/>
          </p:cNvSpPr>
          <p:nvPr>
            <p:ph type="ftr" sz="quarter" idx="12"/>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0919432A-F8B5-4A96-AEE6-2E159658D5DD}"/>
              </a:ext>
            </a:extLst>
          </p:cNvPr>
          <p:cNvSpPr>
            <a:spLocks noGrp="1"/>
          </p:cNvSpPr>
          <p:nvPr>
            <p:ph type="sldNum" sz="quarter" idx="13"/>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2065862895"/>
      </p:ext>
    </p:extLst>
  </p:cSld>
  <p:clrMapOvr>
    <a:masterClrMapping/>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1392" userDrawn="1">
          <p15:clr>
            <a:srgbClr val="FBAE40"/>
          </p15:clr>
        </p15:guide>
        <p15:guide id="10" orient="horz" pos="5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rtlCol="0"/>
          <a:lstStyle/>
          <a:p>
            <a:pPr rtl="0"/>
            <a:r>
              <a:rPr lang="en-US" noProof="0"/>
              <a:t>Click icon to add table</a:t>
            </a:r>
            <a:endParaRPr lang="en-GB" noProof="0"/>
          </a:p>
        </p:txBody>
      </p:sp>
      <p:sp>
        <p:nvSpPr>
          <p:cNvPr id="2" name="Date Placeholder 1">
            <a:extLst>
              <a:ext uri="{FF2B5EF4-FFF2-40B4-BE49-F238E27FC236}">
                <a16:creationId xmlns:a16="http://schemas.microsoft.com/office/drawing/2014/main" id="{9B2411D2-78FE-46C1-9EA9-C6A882903B53}"/>
              </a:ext>
            </a:extLst>
          </p:cNvPr>
          <p:cNvSpPr>
            <a:spLocks noGrp="1"/>
          </p:cNvSpPr>
          <p:nvPr>
            <p:ph type="dt" sz="half" idx="11"/>
          </p:nvPr>
        </p:nvSpPr>
        <p:spPr/>
        <p:txBody>
          <a:bodyPr rtlCol="0"/>
          <a:lstStyle/>
          <a:p>
            <a:pPr rtl="0"/>
            <a:fld id="{1E6A16EE-7FBD-4E62-A186-69A1E1C8758D}" type="datetime3">
              <a:rPr lang="en-GB" noProof="0" smtClean="0">
                <a:latin typeface="+mn-lt"/>
              </a:rPr>
              <a:t>4 November, 2024</a:t>
            </a:fld>
            <a:endParaRPr lang="en-GB" noProof="0">
              <a:latin typeface="+mn-lt"/>
            </a:endParaRPr>
          </a:p>
        </p:txBody>
      </p:sp>
      <p:sp>
        <p:nvSpPr>
          <p:cNvPr id="3" name="Footer Placeholder 2">
            <a:extLst>
              <a:ext uri="{FF2B5EF4-FFF2-40B4-BE49-F238E27FC236}">
                <a16:creationId xmlns:a16="http://schemas.microsoft.com/office/drawing/2014/main" id="{C04DAF8F-82DB-4DBE-9041-71217A4516CB}"/>
              </a:ext>
            </a:extLst>
          </p:cNvPr>
          <p:cNvSpPr>
            <a:spLocks noGrp="1"/>
          </p:cNvSpPr>
          <p:nvPr>
            <p:ph type="ftr" sz="quarter" idx="12"/>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782F761B-6706-439D-9C75-43E751AB195C}"/>
              </a:ext>
            </a:extLst>
          </p:cNvPr>
          <p:cNvSpPr>
            <a:spLocks noGrp="1"/>
          </p:cNvSpPr>
          <p:nvPr>
            <p:ph type="sldNum" sz="quarter" idx="13"/>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40131073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2" y="2476500"/>
            <a:ext cx="7132320" cy="3289971"/>
          </a:xfrm>
          <a:prstGeom prst="rect">
            <a:avLst/>
          </a:prstGeom>
          <a:ln>
            <a:noFill/>
          </a:ln>
        </p:spPr>
        <p:txBody>
          <a:bodyPr lIns="0" tIns="0" rIns="0" bIns="0" rtlCol="0" anchor="t" anchorCtr="0">
            <a:normAutofit/>
          </a:bodyPr>
          <a:lstStyle>
            <a:lvl1pPr>
              <a:lnSpc>
                <a:spcPct val="100000"/>
              </a:lnSpc>
              <a:defRPr sz="2800" b="0" i="0">
                <a:solidFill>
                  <a:schemeClr val="bg1"/>
                </a:solidFill>
                <a:latin typeface="+mn-lt"/>
              </a:defRPr>
            </a:lvl1pPr>
          </a:lstStyle>
          <a:p>
            <a:pPr rtl="0"/>
            <a:r>
              <a:rPr lang="en-US" noProof="0"/>
              <a:t>Click to edit Master title style</a:t>
            </a:r>
            <a:endParaRPr lang="en-GB" noProof="0" dirty="0"/>
          </a:p>
        </p:txBody>
      </p:sp>
      <p:sp>
        <p:nvSpPr>
          <p:cNvPr id="10" name="TextBox 9">
            <a:extLst>
              <a:ext uri="{FF2B5EF4-FFF2-40B4-BE49-F238E27FC236}">
                <a16:creationId xmlns:a16="http://schemas.microsoft.com/office/drawing/2014/main" id="{E902327D-DBD4-7A4E-ABF2-A946A559A8AD}"/>
              </a:ext>
            </a:extLst>
          </p:cNvPr>
          <p:cNvSpPr txBox="1"/>
          <p:nvPr userDrawn="1"/>
        </p:nvSpPr>
        <p:spPr>
          <a:xfrm>
            <a:off x="699948" y="548291"/>
            <a:ext cx="1589372" cy="3170099"/>
          </a:xfrm>
          <a:prstGeom prst="rect">
            <a:avLst/>
          </a:prstGeom>
          <a:noFill/>
        </p:spPr>
        <p:txBody>
          <a:bodyPr wrap="square" rtlCol="0">
            <a:spAutoFit/>
          </a:bodyPr>
          <a:lstStyle/>
          <a:p>
            <a:pPr rtl="0"/>
            <a:r>
              <a:rPr lang="en-GB" sz="20000" b="1" noProof="0" dirty="0">
                <a:solidFill>
                  <a:schemeClr val="bg1"/>
                </a:solidFill>
              </a:rPr>
              <a:t>“</a:t>
            </a:r>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6362700" y="0"/>
            <a:ext cx="5829298" cy="3235602"/>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noProof="0" dirty="0"/>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6" cy="2959226"/>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144782921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560">
          <p15:clr>
            <a:srgbClr val="FBAE40"/>
          </p15:clr>
        </p15:guide>
        <p15:guide id="8" orient="horz" pos="1752" userDrawn="1">
          <p15:clr>
            <a:srgbClr val="FBAE40"/>
          </p15:clr>
        </p15:guide>
        <p15:guide id="9" orient="horz" pos="12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6" cy="2959226"/>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rtlCol="0"/>
          <a:lstStyle/>
          <a:p>
            <a:pPr rtl="0"/>
            <a:r>
              <a:rPr lang="en-US" noProof="0"/>
              <a:t>Click icon to add picture</a:t>
            </a:r>
            <a:endParaRPr lang="en-GB" noProof="0" dirty="0"/>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75322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dirty="0"/>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rtlCol="0"/>
          <a:lstStyle/>
          <a:p>
            <a:pPr rtl="0"/>
            <a:r>
              <a:rPr lang="en-US" noProof="0"/>
              <a:t>Click icon to add picture</a:t>
            </a:r>
            <a:endParaRPr lang="en-GB" noProof="0" dirty="0"/>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6362700" y="0"/>
            <a:ext cx="5829298" cy="3235602"/>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noProof="0" dirty="0"/>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rtlCol="0"/>
          <a:lstStyle/>
          <a:p>
            <a:pPr rtl="0"/>
            <a:r>
              <a:rPr lang="en-US" noProof="0"/>
              <a:t>Click icon to add picture</a:t>
            </a:r>
            <a:endParaRPr lang="en-GB" noProof="0" dirty="0"/>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rtlCol="0"/>
          <a:lstStyle/>
          <a:p>
            <a:pPr rtl="0"/>
            <a:r>
              <a:rPr lang="en-US" noProof="0"/>
              <a:t>Click icon to add picture</a:t>
            </a:r>
            <a:endParaRPr lang="en-GB" noProof="0" dirty="0"/>
          </a:p>
        </p:txBody>
      </p:sp>
      <p:sp>
        <p:nvSpPr>
          <p:cNvPr id="2" name="Date Placeholder 1">
            <a:extLst>
              <a:ext uri="{FF2B5EF4-FFF2-40B4-BE49-F238E27FC236}">
                <a16:creationId xmlns:a16="http://schemas.microsoft.com/office/drawing/2014/main" id="{8ED89364-B1CB-4E72-A6BB-95A34B50661C}"/>
              </a:ext>
            </a:extLst>
          </p:cNvPr>
          <p:cNvSpPr>
            <a:spLocks noGrp="1"/>
          </p:cNvSpPr>
          <p:nvPr>
            <p:ph type="dt" sz="half" idx="32"/>
          </p:nvPr>
        </p:nvSpPr>
        <p:spPr/>
        <p:txBody>
          <a:bodyPr rtlCol="0"/>
          <a:lstStyle/>
          <a:p>
            <a:pPr rtl="0"/>
            <a:fld id="{D21FA074-9295-430E-9633-F682F8C96958}" type="datetime3">
              <a:rPr lang="en-GB" noProof="0" smtClean="0">
                <a:latin typeface="+mn-lt"/>
              </a:rPr>
              <a:t>4 November, 2024</a:t>
            </a:fld>
            <a:endParaRPr lang="en-GB" noProof="0" dirty="0">
              <a:latin typeface="+mn-lt"/>
            </a:endParaRPr>
          </a:p>
        </p:txBody>
      </p:sp>
      <p:sp>
        <p:nvSpPr>
          <p:cNvPr id="3" name="Footer Placeholder 2">
            <a:extLst>
              <a:ext uri="{FF2B5EF4-FFF2-40B4-BE49-F238E27FC236}">
                <a16:creationId xmlns:a16="http://schemas.microsoft.com/office/drawing/2014/main" id="{8E09328F-B310-4BF3-883E-BA9A39676AF2}"/>
              </a:ext>
            </a:extLst>
          </p:cNvPr>
          <p:cNvSpPr>
            <a:spLocks noGrp="1"/>
          </p:cNvSpPr>
          <p:nvPr>
            <p:ph type="ftr" sz="quarter" idx="33"/>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04192EF2-9336-43EF-A365-1F54000F7DE9}"/>
              </a:ext>
            </a:extLst>
          </p:cNvPr>
          <p:cNvSpPr>
            <a:spLocks noGrp="1"/>
          </p:cNvSpPr>
          <p:nvPr>
            <p:ph type="sldNum" sz="quarter" idx="34"/>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9963624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304" userDrawn="1">
          <p15:clr>
            <a:srgbClr val="FBAE40"/>
          </p15:clr>
        </p15:guide>
        <p15:guide id="4" pos="4008" userDrawn="1">
          <p15:clr>
            <a:srgbClr val="FBAE40"/>
          </p15:clr>
        </p15:guide>
        <p15:guide id="5" pos="1944" userDrawn="1">
          <p15:clr>
            <a:srgbClr val="FBAE40"/>
          </p15:clr>
        </p15:guide>
        <p15:guide id="6" pos="3648" userDrawn="1">
          <p15:clr>
            <a:srgbClr val="FBAE40"/>
          </p15:clr>
        </p15:guide>
        <p15:guide id="7" orient="horz" pos="1392" userDrawn="1">
          <p15:clr>
            <a:srgbClr val="FBAE40"/>
          </p15:clr>
        </p15:guide>
        <p15:guide id="8" orient="horz" pos="552" userDrawn="1">
          <p15:clr>
            <a:srgbClr val="FBAE40"/>
          </p15:clr>
        </p15:guide>
        <p15:guide id="9" orient="horz" pos="1224" userDrawn="1">
          <p15:clr>
            <a:srgbClr val="FBAE40"/>
          </p15:clr>
        </p15:guide>
        <p15:guide id="10" pos="5352" userDrawn="1">
          <p15:clr>
            <a:srgbClr val="FBAE40"/>
          </p15:clr>
        </p15:guide>
        <p15:guide id="11" pos="5736" userDrawn="1">
          <p15:clr>
            <a:srgbClr val="FBAE40"/>
          </p15:clr>
        </p15:guide>
        <p15:guide id="12" orient="horz" pos="2904" userDrawn="1">
          <p15:clr>
            <a:srgbClr val="FBAE40"/>
          </p15:clr>
        </p15:guide>
        <p15:guide id="13" orient="horz" pos="160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6"/>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6"/>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8"/>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n-US" noProof="0"/>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8"/>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n-US" noProof="0"/>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6"/>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6"/>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 name="Date Placeholder 1">
            <a:extLst>
              <a:ext uri="{FF2B5EF4-FFF2-40B4-BE49-F238E27FC236}">
                <a16:creationId xmlns:a16="http://schemas.microsoft.com/office/drawing/2014/main" id="{21DC2552-C347-4C3D-8C92-4A6981227C0E}"/>
              </a:ext>
            </a:extLst>
          </p:cNvPr>
          <p:cNvSpPr>
            <a:spLocks noGrp="1"/>
          </p:cNvSpPr>
          <p:nvPr>
            <p:ph type="dt" sz="half" idx="36"/>
          </p:nvPr>
        </p:nvSpPr>
        <p:spPr/>
        <p:txBody>
          <a:bodyPr rtlCol="0"/>
          <a:lstStyle/>
          <a:p>
            <a:pPr rtl="0"/>
            <a:fld id="{D33AD83D-9671-4762-AF03-9C719A9CD695}" type="datetime3">
              <a:rPr lang="en-GB" noProof="0" smtClean="0">
                <a:latin typeface="+mn-lt"/>
              </a:rPr>
              <a:t>4 November, 2024</a:t>
            </a:fld>
            <a:endParaRPr lang="en-GB" noProof="0">
              <a:latin typeface="+mn-lt"/>
            </a:endParaRPr>
          </a:p>
        </p:txBody>
      </p:sp>
      <p:sp>
        <p:nvSpPr>
          <p:cNvPr id="3" name="Footer Placeholder 2">
            <a:extLst>
              <a:ext uri="{FF2B5EF4-FFF2-40B4-BE49-F238E27FC236}">
                <a16:creationId xmlns:a16="http://schemas.microsoft.com/office/drawing/2014/main" id="{A5B7C35C-F3E4-4522-8711-16E4F9052C2C}"/>
              </a:ext>
            </a:extLst>
          </p:cNvPr>
          <p:cNvSpPr>
            <a:spLocks noGrp="1"/>
          </p:cNvSpPr>
          <p:nvPr>
            <p:ph type="ftr" sz="quarter" idx="37"/>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1F4D6BAD-56F4-42F1-A2B3-FDB73364FD40}"/>
              </a:ext>
            </a:extLst>
          </p:cNvPr>
          <p:cNvSpPr>
            <a:spLocks noGrp="1"/>
          </p:cNvSpPr>
          <p:nvPr>
            <p:ph type="sldNum" sz="quarter" idx="38"/>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2986155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3768" userDrawn="1">
          <p15:clr>
            <a:srgbClr val="FBAE40"/>
          </p15:clr>
        </p15:guide>
        <p15:guide id="9" orient="horz" pos="552" userDrawn="1">
          <p15:clr>
            <a:srgbClr val="FBAE40"/>
          </p15:clr>
        </p15:guide>
        <p15:guide id="10" orient="horz" pos="1512" userDrawn="1">
          <p15:clr>
            <a:srgbClr val="FBAE40"/>
          </p15:clr>
        </p15:guide>
        <p15:guide id="11" orient="horz" pos="283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rtl="0"/>
            <a:r>
              <a:rPr lang="en-GB" noProof="0"/>
              <a:t>Click to edit Master text styles</a:t>
            </a:r>
          </a:p>
          <a:p>
            <a:pPr lvl="1" rtl="0"/>
            <a:r>
              <a:rPr lang="en-GB" noProof="0"/>
              <a:t>Second level</a:t>
            </a:r>
          </a:p>
          <a:p>
            <a:pPr lvl="2" rtl="0"/>
            <a:r>
              <a:rPr lang="en-GB" noProof="0"/>
              <a:t>Third level</a:t>
            </a:r>
          </a:p>
          <a:p>
            <a:pPr lvl="3" rtl="0"/>
            <a:r>
              <a:rPr lang="en-GB" noProof="0"/>
              <a:t>Quarter level</a:t>
            </a:r>
          </a:p>
          <a:p>
            <a:pPr lvl="4" rtl="0"/>
            <a:r>
              <a:rPr lang="en-GB" noProof="0"/>
              <a:t>Fifth level</a:t>
            </a:r>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pPr rtl="0"/>
            <a:r>
              <a:rPr lang="en-US" noProof="0"/>
              <a:t>Click to edit Master title style</a:t>
            </a:r>
            <a:endParaRPr lang="en-GB" noProof="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2992120"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pPr rtl="0"/>
            <a:fld id="{8AC5E797-DDC7-4716-ABC9-2C172A510C23}" type="datetime3">
              <a:rPr lang="en-GB" noProof="0" smtClean="0">
                <a:latin typeface="+mn-lt"/>
              </a:rPr>
              <a:t>4 November, 2024</a:t>
            </a:fld>
            <a:endParaRPr lang="en-GB" noProof="0">
              <a:latin typeface="+mn-lt"/>
            </a:endParaRPr>
          </a:p>
        </p:txBody>
      </p:sp>
      <p:sp>
        <p:nvSpPr>
          <p:cNvPr id="31" name="Footer Placeholder 4">
            <a:extLst>
              <a:ext uri="{FF2B5EF4-FFF2-40B4-BE49-F238E27FC236}">
                <a16:creationId xmlns:a16="http://schemas.microsoft.com/office/drawing/2014/main" id="{C9955F1C-C0B1-BA44-8905-6991FA0D1EF3}"/>
              </a:ext>
            </a:extLst>
          </p:cNvPr>
          <p:cNvSpPr>
            <a:spLocks noGrp="1"/>
          </p:cNvSpPr>
          <p:nvPr>
            <p:ph type="ftr" sz="quarter" idx="3"/>
          </p:nvPr>
        </p:nvSpPr>
        <p:spPr>
          <a:xfrm>
            <a:off x="1494790" y="6332220"/>
            <a:ext cx="1497330" cy="247651"/>
          </a:xfrm>
          <a:prstGeom prst="rect">
            <a:avLst/>
          </a:prstGeom>
        </p:spPr>
        <p:txBody>
          <a:bodyPr vert="horz" lIns="0" tIns="0" rIns="0" bIns="0" rtlCol="0" anchor="t" anchorCtr="0"/>
          <a:lstStyle>
            <a:lvl1pPr algn="l">
              <a:defRPr sz="1100" b="0" i="0">
                <a:solidFill>
                  <a:schemeClr val="bg1"/>
                </a:solidFill>
                <a:latin typeface="+mj-lt"/>
              </a:defRPr>
            </a:lvl1pPr>
          </a:lstStyle>
          <a:p>
            <a:pPr rtl="0"/>
            <a:r>
              <a:rPr lang="en-GB" noProof="0"/>
              <a:t>Annual Review</a:t>
            </a:r>
            <a:endParaRPr lang="en-GB" b="0" noProof="0"/>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971550" y="6332220"/>
            <a:ext cx="523240" cy="247651"/>
          </a:xfrm>
          <a:prstGeom prst="rect">
            <a:avLst/>
          </a:prstGeom>
        </p:spPr>
        <p:txBody>
          <a:bodyPr vert="horz" lIns="0" tIns="0" rIns="0" bIns="0" rtlCol="0" anchor="t" anchorCtr="0"/>
          <a:lstStyle>
            <a:lvl1pPr algn="l">
              <a:defRPr sz="1100" b="0" i="0">
                <a:solidFill>
                  <a:schemeClr val="bg1"/>
                </a:solidFill>
                <a:latin typeface="+mn-lt"/>
              </a:defRPr>
            </a:lvl1p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659" r:id="rId1"/>
    <p:sldLayoutId id="2147483693" r:id="rId2"/>
    <p:sldLayoutId id="2147483671" r:id="rId3"/>
    <p:sldLayoutId id="2147483672" r:id="rId4"/>
    <p:sldLayoutId id="2147483673" r:id="rId5"/>
    <p:sldLayoutId id="2147483684" r:id="rId6"/>
    <p:sldLayoutId id="2147483675" r:id="rId7"/>
    <p:sldLayoutId id="2147483676" r:id="rId8"/>
    <p:sldLayoutId id="2147483677" r:id="rId9"/>
    <p:sldLayoutId id="2147483685" r:id="rId10"/>
    <p:sldLayoutId id="2147483688" r:id="rId11"/>
    <p:sldLayoutId id="2147483692" r:id="rId12"/>
    <p:sldLayoutId id="2147483682" r:id="rId13"/>
  </p:sldLayoutIdLst>
  <p:hf hdr="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5969A84-A607-6C72-A12D-84674C503AFB}"/>
              </a:ext>
            </a:extLst>
          </p:cNvPr>
          <p:cNvSpPr>
            <a:spLocks noGrp="1"/>
          </p:cNvSpPr>
          <p:nvPr>
            <p:ph type="title"/>
          </p:nvPr>
        </p:nvSpPr>
        <p:spPr>
          <a:xfrm>
            <a:off x="952499" y="946984"/>
            <a:ext cx="10747814" cy="760045"/>
          </a:xfrm>
        </p:spPr>
        <p:txBody>
          <a:bodyPr>
            <a:noAutofit/>
          </a:bodyPr>
          <a:lstStyle/>
          <a:p>
            <a:br>
              <a:rPr lang="en-GB" sz="4000" dirty="0"/>
            </a:br>
            <a:r>
              <a:rPr lang="en-GB" sz="4000" dirty="0">
                <a:cs typeface="Arial" panose="020B0604020202020204" pitchFamily="34" charset="0"/>
              </a:rPr>
              <a:t>Partial Review of the Development Control Design Policy, Guidance and Standards 2015</a:t>
            </a:r>
            <a:endParaRPr lang="en-GB" sz="4000" dirty="0"/>
          </a:p>
        </p:txBody>
      </p:sp>
      <p:sp>
        <p:nvSpPr>
          <p:cNvPr id="4" name="Text Placeholder 3">
            <a:extLst>
              <a:ext uri="{FF2B5EF4-FFF2-40B4-BE49-F238E27FC236}">
                <a16:creationId xmlns:a16="http://schemas.microsoft.com/office/drawing/2014/main" id="{BAFAEC82-0CA0-ECEE-C35F-0AD9582E41EA}"/>
              </a:ext>
            </a:extLst>
          </p:cNvPr>
          <p:cNvSpPr>
            <a:spLocks noGrp="1"/>
          </p:cNvSpPr>
          <p:nvPr>
            <p:ph type="body" sz="quarter" idx="11"/>
          </p:nvPr>
        </p:nvSpPr>
        <p:spPr>
          <a:xfrm>
            <a:off x="952499" y="2458175"/>
            <a:ext cx="9724879" cy="2648397"/>
          </a:xfrm>
        </p:spPr>
        <p:txBody>
          <a:bodyPr/>
          <a:lstStyle/>
          <a:p>
            <a:pPr rtl="0"/>
            <a:r>
              <a:rPr lang="en-GB" sz="3000" b="1" dirty="0">
                <a:cs typeface="Arial" panose="020B0604020202020204" pitchFamily="34" charset="0"/>
              </a:rPr>
              <a:t>Policy P35 (Building Heights)</a:t>
            </a:r>
          </a:p>
          <a:p>
            <a:pPr rtl="0"/>
            <a:endParaRPr lang="en-GB" sz="3000" dirty="0">
              <a:cs typeface="Arial" panose="020B0604020202020204" pitchFamily="34" charset="0"/>
            </a:endParaRPr>
          </a:p>
          <a:p>
            <a:pPr rtl="0"/>
            <a:r>
              <a:rPr lang="en-GB" sz="3000" b="1" dirty="0">
                <a:cs typeface="Arial" panose="020B0604020202020204" pitchFamily="34" charset="0"/>
              </a:rPr>
              <a:t>Final Draft</a:t>
            </a:r>
          </a:p>
          <a:p>
            <a:pPr rtl="0"/>
            <a:endParaRPr lang="en-GB" sz="3000" dirty="0">
              <a:cs typeface="Arial" panose="020B0604020202020204" pitchFamily="34" charset="0"/>
            </a:endParaRPr>
          </a:p>
          <a:p>
            <a:pPr rtl="0"/>
            <a:r>
              <a:rPr lang="en-GB" sz="3000" dirty="0">
                <a:cs typeface="Arial" panose="020B0604020202020204" pitchFamily="34" charset="0"/>
              </a:rPr>
              <a:t>October 2024</a:t>
            </a:r>
          </a:p>
          <a:p>
            <a:endParaRPr lang="en-GB" dirty="0"/>
          </a:p>
        </p:txBody>
      </p:sp>
      <p:pic>
        <p:nvPicPr>
          <p:cNvPr id="8" name="Picture 7">
            <a:extLst>
              <a:ext uri="{FF2B5EF4-FFF2-40B4-BE49-F238E27FC236}">
                <a16:creationId xmlns:a16="http://schemas.microsoft.com/office/drawing/2014/main" id="{71BFB14C-5B89-1B6B-41EE-B80F7D8469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6215" t="29042" r="26112" b="32445"/>
          <a:stretch>
            <a:fillRect/>
          </a:stretch>
        </p:blipFill>
        <p:spPr bwMode="auto">
          <a:xfrm>
            <a:off x="7250619" y="4031196"/>
            <a:ext cx="4284890" cy="1947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6738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A9BA7C69-7E62-8351-A743-E2307512D430}"/>
              </a:ext>
            </a:extLst>
          </p:cNvPr>
          <p:cNvSpPr>
            <a:spLocks noGrp="1"/>
          </p:cNvSpPr>
          <p:nvPr>
            <p:ph type="title"/>
          </p:nvPr>
        </p:nvSpPr>
        <p:spPr>
          <a:xfrm>
            <a:off x="253218" y="486697"/>
            <a:ext cx="11353763" cy="918823"/>
          </a:xfrm>
        </p:spPr>
        <p:txBody>
          <a:bodyPr>
            <a:noAutofit/>
          </a:bodyPr>
          <a:lstStyle/>
          <a:p>
            <a:r>
              <a:rPr lang="en-GB" sz="2800" dirty="0"/>
              <a:t>Policy P35 is being retained as per amended version issued for public consultation: </a:t>
            </a:r>
          </a:p>
        </p:txBody>
      </p:sp>
      <p:sp>
        <p:nvSpPr>
          <p:cNvPr id="30" name="Text Placeholder 29">
            <a:extLst>
              <a:ext uri="{FF2B5EF4-FFF2-40B4-BE49-F238E27FC236}">
                <a16:creationId xmlns:a16="http://schemas.microsoft.com/office/drawing/2014/main" id="{DEFFF8A2-BFCA-D8FB-CA27-466809EA5336}"/>
              </a:ext>
            </a:extLst>
          </p:cNvPr>
          <p:cNvSpPr>
            <a:spLocks noGrp="1"/>
          </p:cNvSpPr>
          <p:nvPr>
            <p:ph type="body" sz="quarter" idx="11"/>
          </p:nvPr>
        </p:nvSpPr>
        <p:spPr>
          <a:xfrm>
            <a:off x="253218" y="2053883"/>
            <a:ext cx="10899137" cy="2658356"/>
          </a:xfrm>
        </p:spPr>
        <p:txBody>
          <a:bodyPr/>
          <a:lstStyle/>
          <a:p>
            <a:pPr algn="just">
              <a:lnSpc>
                <a:spcPct val="107000"/>
              </a:lnSpc>
              <a:spcAft>
                <a:spcPts val="800"/>
              </a:spcAft>
            </a:pPr>
            <a:endParaRPr lang="en-GB" sz="1800" i="1" u="sng" dirty="0">
              <a:effectLst/>
              <a:ea typeface="Aptos" panose="020B0004020202020204" pitchFamily="34" charset="0"/>
              <a:cs typeface="Carlito"/>
            </a:endParaRPr>
          </a:p>
          <a:p>
            <a:pPr algn="just">
              <a:lnSpc>
                <a:spcPct val="107000"/>
              </a:lnSpc>
              <a:spcAft>
                <a:spcPts val="800"/>
              </a:spcAft>
            </a:pPr>
            <a:r>
              <a:rPr lang="en-GB" sz="1800" i="1" u="sng" dirty="0">
                <a:effectLst/>
                <a:ea typeface="Aptos" panose="020B0004020202020204" pitchFamily="34" charset="0"/>
                <a:cs typeface="Carlito"/>
              </a:rPr>
              <a:t>Interpretation of building heights in Urban Conservation Areas </a:t>
            </a:r>
            <a:endParaRPr lang="en-GB" sz="1800" dirty="0">
              <a:effectLst/>
              <a:ea typeface="Carlito"/>
              <a:cs typeface="Carlito"/>
            </a:endParaRPr>
          </a:p>
          <a:p>
            <a:pPr algn="just">
              <a:lnSpc>
                <a:spcPct val="107000"/>
              </a:lnSpc>
              <a:spcAft>
                <a:spcPts val="800"/>
              </a:spcAft>
            </a:pPr>
            <a:r>
              <a:rPr lang="en-GB" sz="1800" dirty="0">
                <a:effectLst/>
                <a:ea typeface="Aptos" panose="020B0004020202020204" pitchFamily="34" charset="0"/>
                <a:cs typeface="Carlito"/>
              </a:rPr>
              <a:t>In the case of Urban Conservation Areas, the assessment of building heights on the street façade will be based on the streetscape analysis as established in Policy P4.  Additional levels above this height will be assessed on the basis of Policy P39. </a:t>
            </a:r>
            <a:endParaRPr lang="en-GB" sz="1800" dirty="0">
              <a:effectLst/>
              <a:ea typeface="Carlito"/>
              <a:cs typeface="Carlito"/>
            </a:endParaRPr>
          </a:p>
          <a:p>
            <a:pPr algn="just">
              <a:lnSpc>
                <a:spcPct val="107000"/>
              </a:lnSpc>
              <a:spcAft>
                <a:spcPts val="800"/>
              </a:spcAft>
            </a:pPr>
            <a:r>
              <a:rPr lang="en-GB" sz="1800" dirty="0">
                <a:effectLst/>
                <a:ea typeface="Aptos" panose="020B0004020202020204" pitchFamily="34" charset="0"/>
                <a:cs typeface="Carlito"/>
              </a:rPr>
              <a:t>When buildings face open areas including piazzas and the countryside or are seafront, a setback of at least 4.25 metres will be required (Figure 48). </a:t>
            </a:r>
            <a:endParaRPr lang="en-GB" sz="1800" dirty="0">
              <a:effectLst/>
              <a:ea typeface="Carlito"/>
              <a:cs typeface="Carlito"/>
            </a:endParaRPr>
          </a:p>
          <a:p>
            <a:pPr algn="just">
              <a:lnSpc>
                <a:spcPct val="107000"/>
              </a:lnSpc>
              <a:spcAft>
                <a:spcPts val="800"/>
              </a:spcAft>
            </a:pPr>
            <a:endParaRPr lang="en-GB" sz="1800" dirty="0">
              <a:effectLst/>
              <a:ea typeface="Carlito"/>
              <a:cs typeface="Carlito"/>
            </a:endParaRPr>
          </a:p>
          <a:p>
            <a:pPr algn="just"/>
            <a:endParaRPr lang="en-GB" dirty="0"/>
          </a:p>
        </p:txBody>
      </p:sp>
      <p:sp>
        <p:nvSpPr>
          <p:cNvPr id="3" name="TextBox 2">
            <a:extLst>
              <a:ext uri="{FF2B5EF4-FFF2-40B4-BE49-F238E27FC236}">
                <a16:creationId xmlns:a16="http://schemas.microsoft.com/office/drawing/2014/main" id="{6809924F-B850-D2BC-A56A-4E2A0DFEFDA8}"/>
              </a:ext>
            </a:extLst>
          </p:cNvPr>
          <p:cNvSpPr txBox="1"/>
          <p:nvPr/>
        </p:nvSpPr>
        <p:spPr>
          <a:xfrm>
            <a:off x="3046771" y="5360602"/>
            <a:ext cx="6098458" cy="646331"/>
          </a:xfrm>
          <a:prstGeom prst="rect">
            <a:avLst/>
          </a:prstGeom>
          <a:noFill/>
        </p:spPr>
        <p:txBody>
          <a:bodyPr wrap="square">
            <a:spAutoFit/>
          </a:bodyPr>
          <a:lstStyle/>
          <a:p>
            <a:r>
              <a:rPr lang="en-GB" sz="1800" dirty="0"/>
              <a:t>Policy P35 is being retained as per amended version issued for public consultation: </a:t>
            </a:r>
          </a:p>
        </p:txBody>
      </p:sp>
    </p:spTree>
    <p:extLst>
      <p:ext uri="{BB962C8B-B14F-4D97-AF65-F5344CB8AC3E}">
        <p14:creationId xmlns:p14="http://schemas.microsoft.com/office/powerpoint/2010/main" val="1174492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C359C37-9D91-A8B0-0AA8-BC92F15BBCD0}"/>
              </a:ext>
            </a:extLst>
          </p:cNvPr>
          <p:cNvSpPr>
            <a:spLocks noGrp="1"/>
          </p:cNvSpPr>
          <p:nvPr>
            <p:ph type="title"/>
          </p:nvPr>
        </p:nvSpPr>
        <p:spPr/>
        <p:txBody>
          <a:bodyPr/>
          <a:lstStyle/>
          <a:p>
            <a:r>
              <a:rPr lang="en-GB" dirty="0"/>
              <a:t>Annex 2</a:t>
            </a:r>
          </a:p>
        </p:txBody>
      </p:sp>
      <p:pic>
        <p:nvPicPr>
          <p:cNvPr id="13" name="Picture Placeholder 12">
            <a:extLst>
              <a:ext uri="{FF2B5EF4-FFF2-40B4-BE49-F238E27FC236}">
                <a16:creationId xmlns:a16="http://schemas.microsoft.com/office/drawing/2014/main" id="{458B7A0E-C985-B943-1157-C57950992CEF}"/>
              </a:ext>
            </a:extLst>
          </p:cNvPr>
          <p:cNvPicPr>
            <a:picLocks noGrp="1" noChangeAspect="1"/>
          </p:cNvPicPr>
          <p:nvPr>
            <p:ph type="pic" sz="quarter" idx="13"/>
          </p:nvPr>
        </p:nvPicPr>
        <p:blipFill rotWithShape="1">
          <a:blip r:embed="rId2"/>
          <a:srcRect l="36757" t="35792" r="27382" b="8446"/>
          <a:stretch/>
        </p:blipFill>
        <p:spPr>
          <a:xfrm>
            <a:off x="4852219" y="1331978"/>
            <a:ext cx="6721139" cy="5353665"/>
          </a:xfrm>
        </p:spPr>
      </p:pic>
    </p:spTree>
    <p:extLst>
      <p:ext uri="{BB962C8B-B14F-4D97-AF65-F5344CB8AC3E}">
        <p14:creationId xmlns:p14="http://schemas.microsoft.com/office/powerpoint/2010/main" val="3595169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3E4557A-567F-A7ED-ED97-CE82B580BDD5}"/>
              </a:ext>
            </a:extLst>
          </p:cNvPr>
          <p:cNvSpPr>
            <a:spLocks noGrp="1"/>
          </p:cNvSpPr>
          <p:nvPr>
            <p:ph type="title"/>
          </p:nvPr>
        </p:nvSpPr>
        <p:spPr>
          <a:xfrm>
            <a:off x="624810" y="1075845"/>
            <a:ext cx="9920287" cy="610863"/>
          </a:xfrm>
        </p:spPr>
        <p:txBody>
          <a:bodyPr>
            <a:normAutofit fontScale="90000"/>
          </a:bodyPr>
          <a:lstStyle/>
          <a:p>
            <a:r>
              <a:rPr lang="en-GB" dirty="0"/>
              <a:t>Recommendations based on responses:</a:t>
            </a:r>
          </a:p>
        </p:txBody>
      </p:sp>
      <p:sp>
        <p:nvSpPr>
          <p:cNvPr id="9" name="Text Placeholder 8">
            <a:extLst>
              <a:ext uri="{FF2B5EF4-FFF2-40B4-BE49-F238E27FC236}">
                <a16:creationId xmlns:a16="http://schemas.microsoft.com/office/drawing/2014/main" id="{1DF50839-52DE-D51A-FCFB-BD8F089D22F7}"/>
              </a:ext>
            </a:extLst>
          </p:cNvPr>
          <p:cNvSpPr>
            <a:spLocks noGrp="1"/>
          </p:cNvSpPr>
          <p:nvPr>
            <p:ph type="body" sz="quarter" idx="10"/>
          </p:nvPr>
        </p:nvSpPr>
        <p:spPr>
          <a:xfrm>
            <a:off x="376739" y="2645868"/>
            <a:ext cx="9920287" cy="783131"/>
          </a:xfrm>
        </p:spPr>
        <p:txBody>
          <a:bodyPr/>
          <a:lstStyle/>
          <a:p>
            <a:pPr algn="just"/>
            <a:r>
              <a:rPr lang="en-US" sz="1800" kern="0" dirty="0">
                <a:effectLst/>
                <a:ea typeface="Carlito"/>
              </a:rPr>
              <a:t>The proposed revision aims to provide more clarity and assurance when it comes to the allowable height limitation.  This point effectively ties with the first and primary policy in DC15, policy P1-Extent of Commitment in DC 15.  This uniquely important key policy does not merely define commitment as those existing legal developments that are physically present on site and valid planning commitments.  It goes on to include ‘any</a:t>
            </a:r>
            <a:r>
              <a:rPr lang="en-US" sz="1800" i="1" kern="0" dirty="0">
                <a:effectLst/>
                <a:ea typeface="Carlito"/>
              </a:rPr>
              <a:t> future commitments provided by the Local Plans, even if the commitments are yet unbuilt.</a:t>
            </a:r>
          </a:p>
          <a:p>
            <a:pPr algn="just"/>
            <a:endParaRPr lang="en-US" sz="1800" i="1" kern="0" dirty="0">
              <a:latin typeface="Times New Roman" panose="02020603050405020304" pitchFamily="18" charset="0"/>
            </a:endParaRPr>
          </a:p>
          <a:p>
            <a:pPr algn="just"/>
            <a:endParaRPr lang="en-US" sz="1800" i="1" kern="0" dirty="0">
              <a:latin typeface="Times New Roman" panose="02020603050405020304" pitchFamily="18" charset="0"/>
            </a:endParaRPr>
          </a:p>
          <a:p>
            <a:pPr algn="just"/>
            <a:endParaRPr lang="en-GB" dirty="0"/>
          </a:p>
        </p:txBody>
      </p:sp>
      <p:sp>
        <p:nvSpPr>
          <p:cNvPr id="14" name="Text Placeholder 13">
            <a:extLst>
              <a:ext uri="{FF2B5EF4-FFF2-40B4-BE49-F238E27FC236}">
                <a16:creationId xmlns:a16="http://schemas.microsoft.com/office/drawing/2014/main" id="{C0E59C61-FC66-945B-486B-06C0510E5050}"/>
              </a:ext>
            </a:extLst>
          </p:cNvPr>
          <p:cNvSpPr>
            <a:spLocks noGrp="1"/>
          </p:cNvSpPr>
          <p:nvPr>
            <p:ph type="body" sz="quarter" idx="16"/>
          </p:nvPr>
        </p:nvSpPr>
        <p:spPr>
          <a:xfrm>
            <a:off x="376740" y="2104744"/>
            <a:ext cx="4838700" cy="315915"/>
          </a:xfrm>
        </p:spPr>
        <p:txBody>
          <a:bodyPr/>
          <a:lstStyle/>
          <a:p>
            <a:r>
              <a:rPr lang="en-GB" dirty="0"/>
              <a:t>Recommendation 1:</a:t>
            </a:r>
          </a:p>
        </p:txBody>
      </p:sp>
      <p:sp>
        <p:nvSpPr>
          <p:cNvPr id="15" name="Text Placeholder 14">
            <a:extLst>
              <a:ext uri="{FF2B5EF4-FFF2-40B4-BE49-F238E27FC236}">
                <a16:creationId xmlns:a16="http://schemas.microsoft.com/office/drawing/2014/main" id="{7779A869-F14F-C849-54BB-058784FBDCE8}"/>
              </a:ext>
            </a:extLst>
          </p:cNvPr>
          <p:cNvSpPr>
            <a:spLocks noGrp="1"/>
          </p:cNvSpPr>
          <p:nvPr>
            <p:ph type="body" sz="quarter" idx="17"/>
          </p:nvPr>
        </p:nvSpPr>
        <p:spPr>
          <a:xfrm>
            <a:off x="376739" y="4706895"/>
            <a:ext cx="9920288" cy="495971"/>
          </a:xfrm>
        </p:spPr>
        <p:txBody>
          <a:bodyPr/>
          <a:lstStyle/>
          <a:p>
            <a:r>
              <a:rPr lang="en-US" sz="1800" kern="0" dirty="0">
                <a:effectLst/>
                <a:ea typeface="Carlito"/>
              </a:rPr>
              <a:t>This actual detail supports the Authority’s consistent argument that DC 15 and more definitively the revised P35 has been aligned to the overarching Local Plan policies.  The DC15 policy P1 considering ‘commitment’ to include Local Plan provisions is so vital that policy P4 (applying height to width ratio in Urban Conservation Areas) underscores the fact that for the application of P4 only, the extent of existing commitment is defined more narrowly.</a:t>
            </a:r>
            <a:endParaRPr lang="en-GB" dirty="0"/>
          </a:p>
        </p:txBody>
      </p:sp>
      <p:sp>
        <p:nvSpPr>
          <p:cNvPr id="18" name="Text Placeholder 17">
            <a:extLst>
              <a:ext uri="{FF2B5EF4-FFF2-40B4-BE49-F238E27FC236}">
                <a16:creationId xmlns:a16="http://schemas.microsoft.com/office/drawing/2014/main" id="{24B507A4-27E8-0306-D988-9CCED1A64DD2}"/>
              </a:ext>
            </a:extLst>
          </p:cNvPr>
          <p:cNvSpPr>
            <a:spLocks noGrp="1"/>
          </p:cNvSpPr>
          <p:nvPr>
            <p:ph type="body" sz="quarter" idx="20"/>
          </p:nvPr>
        </p:nvSpPr>
        <p:spPr>
          <a:xfrm>
            <a:off x="376738" y="4277919"/>
            <a:ext cx="4838700" cy="315915"/>
          </a:xfrm>
        </p:spPr>
        <p:txBody>
          <a:bodyPr/>
          <a:lstStyle/>
          <a:p>
            <a:r>
              <a:rPr lang="en-GB" dirty="0"/>
              <a:t>Recommendation 2:</a:t>
            </a:r>
          </a:p>
        </p:txBody>
      </p:sp>
    </p:spTree>
    <p:extLst>
      <p:ext uri="{BB962C8B-B14F-4D97-AF65-F5344CB8AC3E}">
        <p14:creationId xmlns:p14="http://schemas.microsoft.com/office/powerpoint/2010/main" val="1793320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ADF99-E324-52CF-09CE-BC5F98052E13}"/>
              </a:ext>
            </a:extLst>
          </p:cNvPr>
          <p:cNvSpPr>
            <a:spLocks noGrp="1"/>
          </p:cNvSpPr>
          <p:nvPr>
            <p:ph type="title"/>
          </p:nvPr>
        </p:nvSpPr>
        <p:spPr>
          <a:xfrm>
            <a:off x="964023" y="879063"/>
            <a:ext cx="9389345" cy="610863"/>
          </a:xfrm>
        </p:spPr>
        <p:txBody>
          <a:bodyPr>
            <a:normAutofit fontScale="90000"/>
          </a:bodyPr>
          <a:lstStyle/>
          <a:p>
            <a:r>
              <a:rPr lang="en-GB" dirty="0"/>
              <a:t>Recommendations based on responses:</a:t>
            </a:r>
          </a:p>
        </p:txBody>
      </p:sp>
      <p:sp>
        <p:nvSpPr>
          <p:cNvPr id="3" name="Text Placeholder 2">
            <a:extLst>
              <a:ext uri="{FF2B5EF4-FFF2-40B4-BE49-F238E27FC236}">
                <a16:creationId xmlns:a16="http://schemas.microsoft.com/office/drawing/2014/main" id="{51DB7408-2F38-78AF-83DD-ECCFE7686F23}"/>
              </a:ext>
            </a:extLst>
          </p:cNvPr>
          <p:cNvSpPr>
            <a:spLocks noGrp="1"/>
          </p:cNvSpPr>
          <p:nvPr>
            <p:ph type="body" sz="quarter" idx="10"/>
          </p:nvPr>
        </p:nvSpPr>
        <p:spPr>
          <a:xfrm>
            <a:off x="971550" y="2116870"/>
            <a:ext cx="10428953" cy="1858297"/>
          </a:xfrm>
        </p:spPr>
        <p:txBody>
          <a:bodyPr/>
          <a:lstStyle/>
          <a:p>
            <a:endParaRPr lang="en-US" sz="1800" kern="0" dirty="0">
              <a:effectLst/>
              <a:ea typeface="Carlito"/>
            </a:endParaRPr>
          </a:p>
          <a:p>
            <a:pPr algn="just"/>
            <a:r>
              <a:rPr lang="en-US" sz="1800" kern="0" dirty="0">
                <a:effectLst/>
                <a:ea typeface="Carlito"/>
              </a:rPr>
              <a:t>Recent conflicting court interpretation of planning law has created a climate of uncertainty and inconsistency within the planning/ development environment.  Such court decisions have declared the prevalence of Local Plans above more recent policy guidance documents like DC 15.  An uneven playing field has also been created where cases which make their way to the Courts (when planning disputes arise) are having their overall height reduced when other neighboring properties, which are not objected to, proceed to construct the number of levels as originally approved ultimately result in the incongruous </a:t>
            </a:r>
            <a:r>
              <a:rPr lang="en-GB" sz="1800" b="0" i="0" u="none" strike="noStrike" baseline="0" dirty="0"/>
              <a:t>streetscapes which the judicial process is supposedly attempting to prevent.  This must be viewed against a common background of Local Plan policies coupled with the Development Control Design Policy Guidance and Standards 2015.</a:t>
            </a:r>
          </a:p>
          <a:p>
            <a:pPr algn="just"/>
            <a:endParaRPr lang="en-GB" dirty="0"/>
          </a:p>
          <a:p>
            <a:pPr algn="just"/>
            <a:endParaRPr lang="en-GB" dirty="0"/>
          </a:p>
          <a:p>
            <a:pPr algn="just"/>
            <a:r>
              <a:rPr lang="en-GB" sz="1800" b="0" i="0" u="none" strike="noStrike" baseline="0" dirty="0"/>
              <a:t>It is now evident that such a policy revision is urgently needed to create a fair and even development management system with a clearer and unambiguous policy reflecting the original spirit of the same policy.</a:t>
            </a:r>
            <a:endParaRPr lang="en-GB" dirty="0"/>
          </a:p>
          <a:p>
            <a:pPr algn="just"/>
            <a:endParaRPr lang="en-GB" dirty="0"/>
          </a:p>
        </p:txBody>
      </p:sp>
      <p:sp>
        <p:nvSpPr>
          <p:cNvPr id="4" name="Text Placeholder 3">
            <a:extLst>
              <a:ext uri="{FF2B5EF4-FFF2-40B4-BE49-F238E27FC236}">
                <a16:creationId xmlns:a16="http://schemas.microsoft.com/office/drawing/2014/main" id="{68462140-479C-B649-4F22-387AD2DBA0EC}"/>
              </a:ext>
            </a:extLst>
          </p:cNvPr>
          <p:cNvSpPr>
            <a:spLocks noGrp="1"/>
          </p:cNvSpPr>
          <p:nvPr>
            <p:ph type="body" sz="quarter" idx="12"/>
          </p:nvPr>
        </p:nvSpPr>
        <p:spPr>
          <a:xfrm>
            <a:off x="964023" y="2110015"/>
            <a:ext cx="4838700" cy="315915"/>
          </a:xfrm>
        </p:spPr>
        <p:txBody>
          <a:bodyPr/>
          <a:lstStyle/>
          <a:p>
            <a:r>
              <a:rPr lang="en-GB" dirty="0"/>
              <a:t>Recommendation 3: </a:t>
            </a:r>
          </a:p>
        </p:txBody>
      </p:sp>
      <p:sp>
        <p:nvSpPr>
          <p:cNvPr id="5" name="Text Placeholder 3">
            <a:extLst>
              <a:ext uri="{FF2B5EF4-FFF2-40B4-BE49-F238E27FC236}">
                <a16:creationId xmlns:a16="http://schemas.microsoft.com/office/drawing/2014/main" id="{B8A7B91E-5C8B-3A8B-ECB8-BD23B8BB3603}"/>
              </a:ext>
            </a:extLst>
          </p:cNvPr>
          <p:cNvSpPr txBox="1">
            <a:spLocks/>
          </p:cNvSpPr>
          <p:nvPr/>
        </p:nvSpPr>
        <p:spPr>
          <a:xfrm>
            <a:off x="971550" y="5031389"/>
            <a:ext cx="4838700" cy="3159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None/>
              <a:defRPr sz="1800" b="0" i="0" kern="1200" spc="0" baseline="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Recommendation 4: </a:t>
            </a:r>
          </a:p>
        </p:txBody>
      </p:sp>
      <p:sp>
        <p:nvSpPr>
          <p:cNvPr id="8" name="Text Placeholder 2">
            <a:extLst>
              <a:ext uri="{FF2B5EF4-FFF2-40B4-BE49-F238E27FC236}">
                <a16:creationId xmlns:a16="http://schemas.microsoft.com/office/drawing/2014/main" id="{51DB7408-2F38-78AF-83DD-ECCFE7686F23}"/>
              </a:ext>
            </a:extLst>
          </p:cNvPr>
          <p:cNvSpPr txBox="1">
            <a:spLocks/>
          </p:cNvSpPr>
          <p:nvPr/>
        </p:nvSpPr>
        <p:spPr>
          <a:xfrm>
            <a:off x="881523" y="4597748"/>
            <a:ext cx="10428953" cy="1858297"/>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800" kern="0" dirty="0">
              <a:ea typeface="Carlito"/>
            </a:endParaRPr>
          </a:p>
          <a:p>
            <a:pPr algn="just"/>
            <a:endParaRPr lang="en-GB" sz="1800" dirty="0"/>
          </a:p>
          <a:p>
            <a:pPr algn="just"/>
            <a:endParaRPr lang="en-GB" dirty="0"/>
          </a:p>
        </p:txBody>
      </p:sp>
      <p:sp>
        <p:nvSpPr>
          <p:cNvPr id="11" name="Text Placeholder 2">
            <a:extLst>
              <a:ext uri="{FF2B5EF4-FFF2-40B4-BE49-F238E27FC236}">
                <a16:creationId xmlns:a16="http://schemas.microsoft.com/office/drawing/2014/main" id="{FB486008-27F7-A221-2979-355F21157B9D}"/>
              </a:ext>
            </a:extLst>
          </p:cNvPr>
          <p:cNvSpPr txBox="1">
            <a:spLocks/>
          </p:cNvSpPr>
          <p:nvPr/>
        </p:nvSpPr>
        <p:spPr>
          <a:xfrm>
            <a:off x="964023" y="4604603"/>
            <a:ext cx="10428953" cy="1858297"/>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800" kern="0" dirty="0">
              <a:ea typeface="Carlito"/>
            </a:endParaRPr>
          </a:p>
          <a:p>
            <a:pPr algn="just"/>
            <a:endParaRPr lang="en-GB" dirty="0"/>
          </a:p>
          <a:p>
            <a:pPr algn="just"/>
            <a:endParaRPr lang="en-GB" dirty="0"/>
          </a:p>
        </p:txBody>
      </p:sp>
      <p:sp>
        <p:nvSpPr>
          <p:cNvPr id="16" name="Text Placeholder 3">
            <a:extLst>
              <a:ext uri="{FF2B5EF4-FFF2-40B4-BE49-F238E27FC236}">
                <a16:creationId xmlns:a16="http://schemas.microsoft.com/office/drawing/2014/main" id="{10E58E62-D899-EB27-9FFB-1195AB7252E9}"/>
              </a:ext>
            </a:extLst>
          </p:cNvPr>
          <p:cNvSpPr txBox="1">
            <a:spLocks/>
          </p:cNvSpPr>
          <p:nvPr/>
        </p:nvSpPr>
        <p:spPr>
          <a:xfrm>
            <a:off x="971550" y="5368938"/>
            <a:ext cx="4838700" cy="3159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None/>
              <a:defRPr sz="1800" b="0" i="0" kern="1200" spc="0" baseline="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 </a:t>
            </a:r>
          </a:p>
        </p:txBody>
      </p:sp>
    </p:spTree>
    <p:extLst>
      <p:ext uri="{BB962C8B-B14F-4D97-AF65-F5344CB8AC3E}">
        <p14:creationId xmlns:p14="http://schemas.microsoft.com/office/powerpoint/2010/main" val="93668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0A8F7B2-76A3-0C7A-36DD-DA259461DF70}"/>
              </a:ext>
            </a:extLst>
          </p:cNvPr>
          <p:cNvSpPr>
            <a:spLocks noGrp="1"/>
          </p:cNvSpPr>
          <p:nvPr>
            <p:ph type="title"/>
          </p:nvPr>
        </p:nvSpPr>
        <p:spPr/>
        <p:txBody>
          <a:bodyPr/>
          <a:lstStyle/>
          <a:p>
            <a:r>
              <a:rPr lang="en-GB" dirty="0"/>
              <a:t>Way Forward</a:t>
            </a:r>
          </a:p>
        </p:txBody>
      </p:sp>
      <p:sp>
        <p:nvSpPr>
          <p:cNvPr id="10" name="Text Placeholder 9">
            <a:extLst>
              <a:ext uri="{FF2B5EF4-FFF2-40B4-BE49-F238E27FC236}">
                <a16:creationId xmlns:a16="http://schemas.microsoft.com/office/drawing/2014/main" id="{F060C791-6087-8D81-557E-776B0729A800}"/>
              </a:ext>
            </a:extLst>
          </p:cNvPr>
          <p:cNvSpPr>
            <a:spLocks noGrp="1"/>
          </p:cNvSpPr>
          <p:nvPr>
            <p:ph type="body" sz="quarter" idx="11"/>
          </p:nvPr>
        </p:nvSpPr>
        <p:spPr>
          <a:xfrm>
            <a:off x="148185" y="2786043"/>
            <a:ext cx="11514629" cy="2795232"/>
          </a:xfrm>
        </p:spPr>
        <p:txBody>
          <a:bodyPr/>
          <a:lstStyle/>
          <a:p>
            <a:pPr algn="just"/>
            <a:r>
              <a:rPr lang="en-GB" sz="2400" dirty="0">
                <a:effectLst/>
                <a:ea typeface="Aptos" panose="020B0004020202020204" pitchFamily="34" charset="0"/>
              </a:rPr>
              <a:t>At its meeting held on 22nd October 2024, the Executive Council approved the proposed amendments to the Provisions of Policy P35 of the Development Control Design Policy Guidance and Standards 2015 following Phase 2 public consultation without any changes, and forwarded the policy documents to the Minister for Gozo and Planning for final approval, in terms of Article 53(2)(c) of the Development Planning Act (Chapter 552).</a:t>
            </a:r>
          </a:p>
        </p:txBody>
      </p:sp>
    </p:spTree>
    <p:extLst>
      <p:ext uri="{BB962C8B-B14F-4D97-AF65-F5344CB8AC3E}">
        <p14:creationId xmlns:p14="http://schemas.microsoft.com/office/powerpoint/2010/main" val="18204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CD65451F-474B-6C7C-D364-01B251548235}"/>
              </a:ext>
            </a:extLst>
          </p:cNvPr>
          <p:cNvSpPr>
            <a:spLocks noGrp="1"/>
          </p:cNvSpPr>
          <p:nvPr>
            <p:ph type="title"/>
          </p:nvPr>
        </p:nvSpPr>
        <p:spPr/>
        <p:txBody>
          <a:bodyPr>
            <a:normAutofit/>
          </a:bodyPr>
          <a:lstStyle/>
          <a:p>
            <a:r>
              <a:rPr lang="en-GB" sz="4000" dirty="0"/>
              <a:t>Setting the Scene</a:t>
            </a:r>
          </a:p>
        </p:txBody>
      </p:sp>
      <p:sp>
        <p:nvSpPr>
          <p:cNvPr id="22" name="Text Placeholder 21">
            <a:extLst>
              <a:ext uri="{FF2B5EF4-FFF2-40B4-BE49-F238E27FC236}">
                <a16:creationId xmlns:a16="http://schemas.microsoft.com/office/drawing/2014/main" id="{6A5CAD7D-CF06-6273-AF43-D44A4F018566}"/>
              </a:ext>
            </a:extLst>
          </p:cNvPr>
          <p:cNvSpPr>
            <a:spLocks noGrp="1"/>
          </p:cNvSpPr>
          <p:nvPr>
            <p:ph type="body" sz="quarter" idx="12"/>
          </p:nvPr>
        </p:nvSpPr>
        <p:spPr>
          <a:xfrm>
            <a:off x="1195753" y="2568686"/>
            <a:ext cx="4009293" cy="735502"/>
          </a:xfrm>
        </p:spPr>
        <p:txBody>
          <a:bodyPr/>
          <a:lstStyle/>
          <a:p>
            <a:r>
              <a:rPr lang="en-GB" sz="1800" b="1" dirty="0"/>
              <a:t>Update the Executive Council following Phase 2 Public Consultation of the amended Policy P 35 (Building Heights)</a:t>
            </a:r>
          </a:p>
        </p:txBody>
      </p:sp>
      <p:sp>
        <p:nvSpPr>
          <p:cNvPr id="21" name="Text Placeholder 20">
            <a:extLst>
              <a:ext uri="{FF2B5EF4-FFF2-40B4-BE49-F238E27FC236}">
                <a16:creationId xmlns:a16="http://schemas.microsoft.com/office/drawing/2014/main" id="{FD1313B4-CA88-9AED-2772-E09994CEB8CF}"/>
              </a:ext>
            </a:extLst>
          </p:cNvPr>
          <p:cNvSpPr>
            <a:spLocks noGrp="1"/>
          </p:cNvSpPr>
          <p:nvPr>
            <p:ph type="body" sz="quarter" idx="11"/>
          </p:nvPr>
        </p:nvSpPr>
        <p:spPr>
          <a:xfrm>
            <a:off x="1296955" y="2006553"/>
            <a:ext cx="2133600" cy="205837"/>
          </a:xfrm>
        </p:spPr>
        <p:txBody>
          <a:bodyPr/>
          <a:lstStyle/>
          <a:p>
            <a:r>
              <a:rPr lang="en-GB" u="sng" dirty="0"/>
              <a:t>Step 1</a:t>
            </a:r>
          </a:p>
        </p:txBody>
      </p:sp>
      <p:sp>
        <p:nvSpPr>
          <p:cNvPr id="23" name="Text Placeholder 22">
            <a:extLst>
              <a:ext uri="{FF2B5EF4-FFF2-40B4-BE49-F238E27FC236}">
                <a16:creationId xmlns:a16="http://schemas.microsoft.com/office/drawing/2014/main" id="{8B674A37-0120-40C5-8FC8-18070C310454}"/>
              </a:ext>
            </a:extLst>
          </p:cNvPr>
          <p:cNvSpPr>
            <a:spLocks noGrp="1"/>
          </p:cNvSpPr>
          <p:nvPr>
            <p:ph type="body" sz="quarter" idx="30"/>
          </p:nvPr>
        </p:nvSpPr>
        <p:spPr>
          <a:xfrm>
            <a:off x="3897799" y="5087328"/>
            <a:ext cx="4402139" cy="369332"/>
          </a:xfrm>
        </p:spPr>
        <p:txBody>
          <a:bodyPr/>
          <a:lstStyle/>
          <a:p>
            <a:r>
              <a:rPr lang="en-GB" sz="1800" b="1" dirty="0"/>
              <a:t>Determine Way Forward</a:t>
            </a:r>
          </a:p>
        </p:txBody>
      </p:sp>
      <p:sp>
        <p:nvSpPr>
          <p:cNvPr id="24" name="Text Placeholder 23">
            <a:extLst>
              <a:ext uri="{FF2B5EF4-FFF2-40B4-BE49-F238E27FC236}">
                <a16:creationId xmlns:a16="http://schemas.microsoft.com/office/drawing/2014/main" id="{C1AA7428-24AA-B2B8-5F55-ED10DCE9E02F}"/>
              </a:ext>
            </a:extLst>
          </p:cNvPr>
          <p:cNvSpPr>
            <a:spLocks noGrp="1"/>
          </p:cNvSpPr>
          <p:nvPr>
            <p:ph type="body" sz="quarter" idx="31"/>
          </p:nvPr>
        </p:nvSpPr>
        <p:spPr/>
        <p:txBody>
          <a:bodyPr/>
          <a:lstStyle/>
          <a:p>
            <a:r>
              <a:rPr lang="en-GB" u="sng" dirty="0"/>
              <a:t>Step 3</a:t>
            </a:r>
          </a:p>
        </p:txBody>
      </p:sp>
      <p:sp>
        <p:nvSpPr>
          <p:cNvPr id="27" name="Text Placeholder 26">
            <a:extLst>
              <a:ext uri="{FF2B5EF4-FFF2-40B4-BE49-F238E27FC236}">
                <a16:creationId xmlns:a16="http://schemas.microsoft.com/office/drawing/2014/main" id="{E3646C85-7123-DAD8-B373-01D7B3E04917}"/>
              </a:ext>
            </a:extLst>
          </p:cNvPr>
          <p:cNvSpPr>
            <a:spLocks noGrp="1"/>
          </p:cNvSpPr>
          <p:nvPr>
            <p:ph type="body" sz="quarter" idx="34"/>
          </p:nvPr>
        </p:nvSpPr>
        <p:spPr>
          <a:xfrm>
            <a:off x="6438142" y="2934856"/>
            <a:ext cx="5167703" cy="369332"/>
          </a:xfrm>
        </p:spPr>
        <p:txBody>
          <a:bodyPr/>
          <a:lstStyle/>
          <a:p>
            <a:r>
              <a:rPr lang="en-GB" sz="1800" b="1" dirty="0"/>
              <a:t>List Main issues raised in public consultation</a:t>
            </a:r>
          </a:p>
        </p:txBody>
      </p:sp>
      <p:sp>
        <p:nvSpPr>
          <p:cNvPr id="28" name="Text Placeholder 27">
            <a:extLst>
              <a:ext uri="{FF2B5EF4-FFF2-40B4-BE49-F238E27FC236}">
                <a16:creationId xmlns:a16="http://schemas.microsoft.com/office/drawing/2014/main" id="{BD9E3DAD-6D64-BED6-772C-2DBB827EA307}"/>
              </a:ext>
            </a:extLst>
          </p:cNvPr>
          <p:cNvSpPr>
            <a:spLocks noGrp="1"/>
          </p:cNvSpPr>
          <p:nvPr>
            <p:ph type="body" sz="quarter" idx="35"/>
          </p:nvPr>
        </p:nvSpPr>
        <p:spPr>
          <a:xfrm>
            <a:off x="6438143" y="2568686"/>
            <a:ext cx="1439765" cy="146379"/>
          </a:xfrm>
        </p:spPr>
        <p:txBody>
          <a:bodyPr/>
          <a:lstStyle/>
          <a:p>
            <a:r>
              <a:rPr lang="en-GB" u="sng" dirty="0"/>
              <a:t>Step 2</a:t>
            </a:r>
          </a:p>
        </p:txBody>
      </p:sp>
    </p:spTree>
    <p:extLst>
      <p:ext uri="{BB962C8B-B14F-4D97-AF65-F5344CB8AC3E}">
        <p14:creationId xmlns:p14="http://schemas.microsoft.com/office/powerpoint/2010/main" val="2833408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DD58AD74-E2B4-A574-F856-62C316BBBF1C}"/>
              </a:ext>
            </a:extLst>
          </p:cNvPr>
          <p:cNvSpPr>
            <a:spLocks noGrp="1"/>
          </p:cNvSpPr>
          <p:nvPr>
            <p:ph type="body" sz="quarter" idx="10"/>
          </p:nvPr>
        </p:nvSpPr>
        <p:spPr>
          <a:xfrm>
            <a:off x="952500" y="2882015"/>
            <a:ext cx="9740081" cy="908340"/>
          </a:xfrm>
        </p:spPr>
        <p:txBody>
          <a:bodyPr/>
          <a:lstStyle/>
          <a:p>
            <a:pPr algn="just"/>
            <a:r>
              <a:rPr lang="en-GB" sz="1800" dirty="0"/>
              <a:t>First draft of partial review issued for a second round of public consultation  over a 6 weeks period between 6</a:t>
            </a:r>
            <a:r>
              <a:rPr lang="en-GB" sz="1800" baseline="30000" dirty="0"/>
              <a:t>th</a:t>
            </a:r>
            <a:r>
              <a:rPr lang="en-GB" sz="1800" dirty="0"/>
              <a:t> May 2024 to the 17</a:t>
            </a:r>
            <a:r>
              <a:rPr lang="en-GB" sz="1800" baseline="30000" dirty="0"/>
              <a:t>th</a:t>
            </a:r>
            <a:r>
              <a:rPr lang="en-GB" sz="1800" dirty="0"/>
              <a:t> June 2024.</a:t>
            </a:r>
          </a:p>
        </p:txBody>
      </p:sp>
      <p:sp>
        <p:nvSpPr>
          <p:cNvPr id="10" name="Text Placeholder 9">
            <a:extLst>
              <a:ext uri="{FF2B5EF4-FFF2-40B4-BE49-F238E27FC236}">
                <a16:creationId xmlns:a16="http://schemas.microsoft.com/office/drawing/2014/main" id="{134CCF1A-0E93-3E85-BD6A-358CBEDDA363}"/>
              </a:ext>
            </a:extLst>
          </p:cNvPr>
          <p:cNvSpPr>
            <a:spLocks noGrp="1"/>
          </p:cNvSpPr>
          <p:nvPr>
            <p:ph type="body" sz="quarter" idx="12"/>
          </p:nvPr>
        </p:nvSpPr>
        <p:spPr>
          <a:xfrm>
            <a:off x="952500" y="2340989"/>
            <a:ext cx="4838700" cy="315915"/>
          </a:xfrm>
        </p:spPr>
        <p:txBody>
          <a:bodyPr/>
          <a:lstStyle/>
          <a:p>
            <a:r>
              <a:rPr lang="en-GB" dirty="0"/>
              <a:t>Issue 1</a:t>
            </a:r>
          </a:p>
        </p:txBody>
      </p:sp>
      <p:sp>
        <p:nvSpPr>
          <p:cNvPr id="11" name="Text Placeholder 10">
            <a:extLst>
              <a:ext uri="{FF2B5EF4-FFF2-40B4-BE49-F238E27FC236}">
                <a16:creationId xmlns:a16="http://schemas.microsoft.com/office/drawing/2014/main" id="{64806943-A260-E96B-7FE0-348C8A180FB6}"/>
              </a:ext>
            </a:extLst>
          </p:cNvPr>
          <p:cNvSpPr>
            <a:spLocks noGrp="1"/>
          </p:cNvSpPr>
          <p:nvPr>
            <p:ph type="body" sz="quarter" idx="13"/>
          </p:nvPr>
        </p:nvSpPr>
        <p:spPr>
          <a:xfrm>
            <a:off x="952500" y="4315736"/>
            <a:ext cx="10182532" cy="636754"/>
          </a:xfrm>
        </p:spPr>
        <p:txBody>
          <a:bodyPr/>
          <a:lstStyle/>
          <a:p>
            <a:pPr algn="just"/>
            <a:r>
              <a:rPr lang="en-GB" sz="1800" dirty="0"/>
              <a:t>A total of 4332 submissions were received.  Out of this number, seven submissions were in agreement.  The overwhelming majority objected.  Notable amongst them were the Malta Development Association, Marsaskala Residents Network, The Archaeological Society Malta, Ghaqda Residenti Taz-Zurrieq, Wirt Ghawdex, Merill Rural Network, Birzebbuga Local Council, Moviment Graffitti, Wirt iz-Zejtun, Ramblers Association of Malta, Friends of the Earth Malta, Kamra tal-Periti, Din tal-Art Helwa, Gozo Regional Development Authority, Ghawdix, The Malta Chamber, Zminijietna Malta and Malta Sociological Association. </a:t>
            </a:r>
          </a:p>
        </p:txBody>
      </p:sp>
      <p:sp>
        <p:nvSpPr>
          <p:cNvPr id="16" name="Text Placeholder 15">
            <a:extLst>
              <a:ext uri="{FF2B5EF4-FFF2-40B4-BE49-F238E27FC236}">
                <a16:creationId xmlns:a16="http://schemas.microsoft.com/office/drawing/2014/main" id="{3EE204AF-E203-2A1F-A85B-21C4B10F3B73}"/>
              </a:ext>
            </a:extLst>
          </p:cNvPr>
          <p:cNvSpPr>
            <a:spLocks noGrp="1"/>
          </p:cNvSpPr>
          <p:nvPr>
            <p:ph type="body" sz="quarter" idx="18"/>
          </p:nvPr>
        </p:nvSpPr>
        <p:spPr>
          <a:xfrm>
            <a:off x="952500" y="3774710"/>
            <a:ext cx="4838700" cy="315915"/>
          </a:xfrm>
        </p:spPr>
        <p:txBody>
          <a:bodyPr/>
          <a:lstStyle/>
          <a:p>
            <a:r>
              <a:rPr lang="en-GB" dirty="0"/>
              <a:t>Issue 2</a:t>
            </a:r>
          </a:p>
        </p:txBody>
      </p:sp>
      <p:sp>
        <p:nvSpPr>
          <p:cNvPr id="2" name="Title 1">
            <a:extLst>
              <a:ext uri="{FF2B5EF4-FFF2-40B4-BE49-F238E27FC236}">
                <a16:creationId xmlns:a16="http://schemas.microsoft.com/office/drawing/2014/main" id="{EB7C55CF-0DEB-21EB-F790-6FA79B522926}"/>
              </a:ext>
            </a:extLst>
          </p:cNvPr>
          <p:cNvSpPr>
            <a:spLocks noGrp="1"/>
          </p:cNvSpPr>
          <p:nvPr>
            <p:ph type="title"/>
          </p:nvPr>
        </p:nvSpPr>
        <p:spPr>
          <a:xfrm>
            <a:off x="952500" y="821786"/>
            <a:ext cx="10782500" cy="610863"/>
          </a:xfrm>
        </p:spPr>
        <p:txBody>
          <a:bodyPr>
            <a:noAutofit/>
          </a:bodyPr>
          <a:lstStyle/>
          <a:p>
            <a:r>
              <a:rPr lang="en-GB" sz="3500" dirty="0"/>
              <a:t>Main issues raised in the Public Consultation</a:t>
            </a:r>
          </a:p>
        </p:txBody>
      </p:sp>
    </p:spTree>
    <p:extLst>
      <p:ext uri="{BB962C8B-B14F-4D97-AF65-F5344CB8AC3E}">
        <p14:creationId xmlns:p14="http://schemas.microsoft.com/office/powerpoint/2010/main" val="3415422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D3F0C-2A7B-3667-1A33-E0F293C9A90B}"/>
              </a:ext>
            </a:extLst>
          </p:cNvPr>
          <p:cNvSpPr>
            <a:spLocks noGrp="1"/>
          </p:cNvSpPr>
          <p:nvPr>
            <p:ph type="title"/>
          </p:nvPr>
        </p:nvSpPr>
        <p:spPr>
          <a:xfrm>
            <a:off x="704750" y="856487"/>
            <a:ext cx="10782500" cy="610863"/>
          </a:xfrm>
        </p:spPr>
        <p:txBody>
          <a:bodyPr>
            <a:noAutofit/>
          </a:bodyPr>
          <a:lstStyle/>
          <a:p>
            <a:r>
              <a:rPr lang="en-GB" sz="3500" dirty="0"/>
              <a:t>Main issues raised in the Public Consultation</a:t>
            </a:r>
          </a:p>
        </p:txBody>
      </p:sp>
      <p:sp>
        <p:nvSpPr>
          <p:cNvPr id="3" name="Text Placeholder 2">
            <a:extLst>
              <a:ext uri="{FF2B5EF4-FFF2-40B4-BE49-F238E27FC236}">
                <a16:creationId xmlns:a16="http://schemas.microsoft.com/office/drawing/2014/main" id="{8A784772-3520-6EC2-EF59-6F358C43DD13}"/>
              </a:ext>
            </a:extLst>
          </p:cNvPr>
          <p:cNvSpPr>
            <a:spLocks noGrp="1"/>
          </p:cNvSpPr>
          <p:nvPr>
            <p:ph type="body" sz="quarter" idx="10"/>
          </p:nvPr>
        </p:nvSpPr>
        <p:spPr>
          <a:xfrm>
            <a:off x="707137" y="1902044"/>
            <a:ext cx="9570135" cy="2407465"/>
          </a:xfrm>
        </p:spPr>
        <p:txBody>
          <a:bodyPr/>
          <a:lstStyle/>
          <a:p>
            <a:pPr algn="just">
              <a:lnSpc>
                <a:spcPct val="115000"/>
              </a:lnSpc>
            </a:pPr>
            <a:endParaRPr lang="en-GB" sz="1800" b="1" dirty="0"/>
          </a:p>
          <a:p>
            <a:pPr algn="just">
              <a:lnSpc>
                <a:spcPct val="115000"/>
              </a:lnSpc>
            </a:pPr>
            <a:r>
              <a:rPr lang="en-GB" sz="1800" dirty="0"/>
              <a:t>Most objections (3224)  were sent through the </a:t>
            </a:r>
            <a:r>
              <a:rPr lang="en-GB" sz="1800" i="1" dirty="0"/>
              <a:t>Din l-Art Helwa </a:t>
            </a:r>
            <a:r>
              <a:rPr lang="en-GB" sz="1800" dirty="0"/>
              <a:t>platform with a standard text.  They noted that the revision would increase the number of  floors from those stipulated and deemed permissible through the Local Plans.  The policy would mostly affect streets with a predominance of two floors.  Recommended that original text of policy is retained.</a:t>
            </a:r>
          </a:p>
          <a:p>
            <a:pPr algn="just">
              <a:lnSpc>
                <a:spcPct val="115000"/>
              </a:lnSpc>
            </a:pPr>
            <a:endParaRPr lang="en-US" sz="1800" kern="0" dirty="0">
              <a:effectLst/>
              <a:latin typeface="Times New Roman" panose="02020603050405020304" pitchFamily="18" charset="0"/>
              <a:ea typeface="Carlito"/>
            </a:endParaRPr>
          </a:p>
          <a:p>
            <a:pPr algn="just">
              <a:lnSpc>
                <a:spcPct val="115000"/>
              </a:lnSpc>
            </a:pPr>
            <a:br>
              <a:rPr lang="en-US" sz="1800" kern="0" dirty="0">
                <a:effectLst/>
                <a:latin typeface="Times New Roman" panose="02020603050405020304" pitchFamily="18" charset="0"/>
                <a:ea typeface="Carlito"/>
              </a:rPr>
            </a:br>
            <a:endParaRPr lang="en-GB" sz="1800" dirty="0">
              <a:effectLst/>
              <a:latin typeface="Carlito"/>
              <a:ea typeface="Carlito"/>
              <a:cs typeface="Carlito"/>
            </a:endParaRPr>
          </a:p>
          <a:p>
            <a:pPr algn="just">
              <a:lnSpc>
                <a:spcPct val="115000"/>
              </a:lnSpc>
            </a:pPr>
            <a:endParaRPr lang="en-GB" sz="1800" dirty="0">
              <a:effectLst/>
              <a:latin typeface="Carlito"/>
              <a:ea typeface="Carlito"/>
              <a:cs typeface="Carlito"/>
            </a:endParaRPr>
          </a:p>
          <a:p>
            <a:endParaRPr lang="en-GB" dirty="0"/>
          </a:p>
        </p:txBody>
      </p:sp>
      <p:sp>
        <p:nvSpPr>
          <p:cNvPr id="4" name="Text Placeholder 3">
            <a:extLst>
              <a:ext uri="{FF2B5EF4-FFF2-40B4-BE49-F238E27FC236}">
                <a16:creationId xmlns:a16="http://schemas.microsoft.com/office/drawing/2014/main" id="{BE77C2FB-A680-9866-7962-080C4DBB4B66}"/>
              </a:ext>
            </a:extLst>
          </p:cNvPr>
          <p:cNvSpPr>
            <a:spLocks noGrp="1"/>
          </p:cNvSpPr>
          <p:nvPr>
            <p:ph type="body" sz="quarter" idx="12"/>
          </p:nvPr>
        </p:nvSpPr>
        <p:spPr>
          <a:xfrm>
            <a:off x="707137" y="2066339"/>
            <a:ext cx="4838700" cy="315915"/>
          </a:xfrm>
        </p:spPr>
        <p:txBody>
          <a:bodyPr/>
          <a:lstStyle/>
          <a:p>
            <a:r>
              <a:rPr lang="en-GB" dirty="0"/>
              <a:t>Issue 3</a:t>
            </a:r>
          </a:p>
        </p:txBody>
      </p:sp>
      <p:sp>
        <p:nvSpPr>
          <p:cNvPr id="6" name="Text Placeholder 5">
            <a:extLst>
              <a:ext uri="{FF2B5EF4-FFF2-40B4-BE49-F238E27FC236}">
                <a16:creationId xmlns:a16="http://schemas.microsoft.com/office/drawing/2014/main" id="{BF7F88F2-2218-E69F-F170-ABF9BA24D166}"/>
              </a:ext>
            </a:extLst>
          </p:cNvPr>
          <p:cNvSpPr>
            <a:spLocks noGrp="1"/>
          </p:cNvSpPr>
          <p:nvPr>
            <p:ph type="body" sz="quarter" idx="14"/>
          </p:nvPr>
        </p:nvSpPr>
        <p:spPr>
          <a:xfrm>
            <a:off x="760769" y="3767360"/>
            <a:ext cx="10064547" cy="2234153"/>
          </a:xfrm>
        </p:spPr>
        <p:txBody>
          <a:bodyPr/>
          <a:lstStyle/>
          <a:p>
            <a:r>
              <a:rPr lang="en-GB" dirty="0"/>
              <a:t>Issue 4</a:t>
            </a:r>
          </a:p>
          <a:p>
            <a:r>
              <a:rPr lang="en-GB" dirty="0">
                <a:solidFill>
                  <a:schemeClr val="bg1"/>
                </a:solidFill>
                <a:latin typeface="+mn-lt"/>
              </a:rPr>
              <a:t>39 responses objected to the increase in the number of floors  and to a change which has a direct</a:t>
            </a:r>
          </a:p>
          <a:p>
            <a:r>
              <a:rPr lang="en-GB" dirty="0">
                <a:solidFill>
                  <a:schemeClr val="bg1"/>
                </a:solidFill>
                <a:latin typeface="+mn-lt"/>
              </a:rPr>
              <a:t>impact on the existing islands’ infrastructure due to the increase in density.</a:t>
            </a:r>
          </a:p>
          <a:p>
            <a:endParaRPr lang="en-GB" dirty="0"/>
          </a:p>
          <a:p>
            <a:r>
              <a:rPr lang="en-GB" dirty="0">
                <a:solidFill>
                  <a:schemeClr val="bg1"/>
                </a:solidFill>
                <a:latin typeface="+mn-lt"/>
              </a:rPr>
              <a:t>181 complained on incomplete text and absence of Annex 2.  They also called for the retention of the</a:t>
            </a:r>
          </a:p>
          <a:p>
            <a:r>
              <a:rPr lang="en-GB" dirty="0">
                <a:solidFill>
                  <a:schemeClr val="bg1"/>
                </a:solidFill>
                <a:latin typeface="+mn-lt"/>
              </a:rPr>
              <a:t>minimum internal height requirements as specified in the Sanitary law.  UCAs are to be exempted from</a:t>
            </a:r>
          </a:p>
          <a:p>
            <a:r>
              <a:rPr lang="en-GB" dirty="0">
                <a:solidFill>
                  <a:schemeClr val="bg1"/>
                </a:solidFill>
                <a:latin typeface="+mn-lt"/>
              </a:rPr>
              <a:t>the policy revision.  Height limitations set in Local Plans to be respected</a:t>
            </a:r>
            <a:r>
              <a:rPr lang="en-GB" b="1" dirty="0">
                <a:solidFill>
                  <a:schemeClr val="bg1"/>
                </a:solidFill>
                <a:latin typeface="+mn-lt"/>
              </a:rPr>
              <a:t>.</a:t>
            </a:r>
          </a:p>
        </p:txBody>
      </p:sp>
      <p:sp>
        <p:nvSpPr>
          <p:cNvPr id="14" name="Text Placeholder 3">
            <a:extLst>
              <a:ext uri="{FF2B5EF4-FFF2-40B4-BE49-F238E27FC236}">
                <a16:creationId xmlns:a16="http://schemas.microsoft.com/office/drawing/2014/main" id="{F4CDC551-0929-55E7-E8E7-043D623272A0}"/>
              </a:ext>
            </a:extLst>
          </p:cNvPr>
          <p:cNvSpPr txBox="1">
            <a:spLocks/>
          </p:cNvSpPr>
          <p:nvPr/>
        </p:nvSpPr>
        <p:spPr>
          <a:xfrm>
            <a:off x="952499" y="4241233"/>
            <a:ext cx="4838700" cy="3159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None/>
              <a:defRPr sz="1800" b="0" i="0" kern="1200" spc="0" baseline="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sp>
        <p:nvSpPr>
          <p:cNvPr id="16" name="Text Placeholder 3">
            <a:extLst>
              <a:ext uri="{FF2B5EF4-FFF2-40B4-BE49-F238E27FC236}">
                <a16:creationId xmlns:a16="http://schemas.microsoft.com/office/drawing/2014/main" id="{4148832B-DC50-AAEF-D266-D63BB9E924BB}"/>
              </a:ext>
            </a:extLst>
          </p:cNvPr>
          <p:cNvSpPr txBox="1">
            <a:spLocks/>
          </p:cNvSpPr>
          <p:nvPr/>
        </p:nvSpPr>
        <p:spPr>
          <a:xfrm>
            <a:off x="721902" y="4896625"/>
            <a:ext cx="4838700" cy="3159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None/>
              <a:defRPr sz="1800" b="0" i="0" kern="1200" spc="0" baseline="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Issue 5</a:t>
            </a:r>
          </a:p>
        </p:txBody>
      </p:sp>
    </p:spTree>
    <p:extLst>
      <p:ext uri="{BB962C8B-B14F-4D97-AF65-F5344CB8AC3E}">
        <p14:creationId xmlns:p14="http://schemas.microsoft.com/office/powerpoint/2010/main" val="1536227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D3F0C-2A7B-3667-1A33-E0F293C9A90B}"/>
              </a:ext>
            </a:extLst>
          </p:cNvPr>
          <p:cNvSpPr>
            <a:spLocks noGrp="1"/>
          </p:cNvSpPr>
          <p:nvPr>
            <p:ph type="title"/>
          </p:nvPr>
        </p:nvSpPr>
        <p:spPr>
          <a:xfrm>
            <a:off x="964023" y="879063"/>
            <a:ext cx="9570135" cy="610863"/>
          </a:xfrm>
        </p:spPr>
        <p:txBody>
          <a:bodyPr>
            <a:normAutofit/>
          </a:bodyPr>
          <a:lstStyle/>
          <a:p>
            <a:r>
              <a:rPr lang="en-GB" sz="3500" dirty="0"/>
              <a:t>Main issues raised in the Public Consultation</a:t>
            </a:r>
          </a:p>
        </p:txBody>
      </p:sp>
      <p:sp>
        <p:nvSpPr>
          <p:cNvPr id="3" name="Text Placeholder 2">
            <a:extLst>
              <a:ext uri="{FF2B5EF4-FFF2-40B4-BE49-F238E27FC236}">
                <a16:creationId xmlns:a16="http://schemas.microsoft.com/office/drawing/2014/main" id="{8A784772-3520-6EC2-EF59-6F358C43DD13}"/>
              </a:ext>
            </a:extLst>
          </p:cNvPr>
          <p:cNvSpPr>
            <a:spLocks noGrp="1"/>
          </p:cNvSpPr>
          <p:nvPr>
            <p:ph type="body" sz="quarter" idx="10"/>
          </p:nvPr>
        </p:nvSpPr>
        <p:spPr>
          <a:xfrm>
            <a:off x="952499" y="2656903"/>
            <a:ext cx="10595488" cy="3322034"/>
          </a:xfrm>
        </p:spPr>
        <p:txBody>
          <a:bodyPr/>
          <a:lstStyle/>
          <a:p>
            <a:pPr marL="0" indent="0" algn="just">
              <a:buNone/>
            </a:pPr>
            <a:r>
              <a:rPr lang="en-GB" sz="1800" dirty="0"/>
              <a:t>Issue of ‘contextuality’ and ‘urban grain’ highlighted.  This was backed by recent court rulings on the subject.</a:t>
            </a:r>
          </a:p>
          <a:p>
            <a:pPr algn="just">
              <a:lnSpc>
                <a:spcPct val="115000"/>
              </a:lnSpc>
            </a:pPr>
            <a:br>
              <a:rPr lang="en-US" sz="1800" kern="0" dirty="0">
                <a:effectLst/>
                <a:latin typeface="Times New Roman" panose="02020603050405020304" pitchFamily="18" charset="0"/>
                <a:ea typeface="Carlito"/>
              </a:rPr>
            </a:br>
            <a:r>
              <a:rPr lang="en-US" sz="1800" kern="0" dirty="0">
                <a:effectLst/>
                <a:ea typeface="Carlito"/>
              </a:rPr>
              <a:t>A particular </a:t>
            </a:r>
            <a:r>
              <a:rPr lang="en-GB" sz="1800" dirty="0"/>
              <a:t>NGO commented on potential increase in population density, increase in traffic and vehicular noise pollution, greater strain on islands’ infrastructure and increased noise and light pollution</a:t>
            </a:r>
            <a:endParaRPr lang="en-GB" sz="1800" dirty="0">
              <a:effectLst/>
              <a:latin typeface="Carlito"/>
              <a:ea typeface="Carlito"/>
              <a:cs typeface="Carlito"/>
            </a:endParaRPr>
          </a:p>
          <a:p>
            <a:endParaRPr lang="en-GB" dirty="0"/>
          </a:p>
          <a:p>
            <a:r>
              <a:rPr lang="en-GB" sz="1800" dirty="0"/>
              <a:t>Parliamentary Committee for the Environment, Climate Change and Development Planning .  Members of Opposition disagreed with proposed amendments as they were always against Annex 2.  Proposal gives rise to wide interpretations contrary to the spirit of Local Plans.  Issue for density and sustainability studies spelled out.  Called for Local Plan review exercise to commence immediately.</a:t>
            </a:r>
          </a:p>
        </p:txBody>
      </p:sp>
      <p:sp>
        <p:nvSpPr>
          <p:cNvPr id="4" name="Text Placeholder 3">
            <a:extLst>
              <a:ext uri="{FF2B5EF4-FFF2-40B4-BE49-F238E27FC236}">
                <a16:creationId xmlns:a16="http://schemas.microsoft.com/office/drawing/2014/main" id="{BE77C2FB-A680-9866-7962-080C4DBB4B66}"/>
              </a:ext>
            </a:extLst>
          </p:cNvPr>
          <p:cNvSpPr>
            <a:spLocks noGrp="1"/>
          </p:cNvSpPr>
          <p:nvPr>
            <p:ph type="body" sz="quarter" idx="12"/>
          </p:nvPr>
        </p:nvSpPr>
        <p:spPr>
          <a:xfrm>
            <a:off x="964023" y="2389095"/>
            <a:ext cx="4838700" cy="315915"/>
          </a:xfrm>
        </p:spPr>
        <p:txBody>
          <a:bodyPr/>
          <a:lstStyle/>
          <a:p>
            <a:r>
              <a:rPr lang="en-GB" dirty="0"/>
              <a:t>Issue 6</a:t>
            </a:r>
          </a:p>
        </p:txBody>
      </p:sp>
      <p:sp>
        <p:nvSpPr>
          <p:cNvPr id="6" name="Text Placeholder 5">
            <a:extLst>
              <a:ext uri="{FF2B5EF4-FFF2-40B4-BE49-F238E27FC236}">
                <a16:creationId xmlns:a16="http://schemas.microsoft.com/office/drawing/2014/main" id="{BF7F88F2-2218-E69F-F170-ABF9BA24D166}"/>
              </a:ext>
            </a:extLst>
          </p:cNvPr>
          <p:cNvSpPr>
            <a:spLocks noGrp="1"/>
          </p:cNvSpPr>
          <p:nvPr>
            <p:ph type="body" sz="quarter" idx="14"/>
          </p:nvPr>
        </p:nvSpPr>
        <p:spPr>
          <a:xfrm>
            <a:off x="952499" y="3116571"/>
            <a:ext cx="5934029" cy="315915"/>
          </a:xfrm>
        </p:spPr>
        <p:txBody>
          <a:bodyPr/>
          <a:lstStyle/>
          <a:p>
            <a:r>
              <a:rPr lang="en-GB" dirty="0"/>
              <a:t>Issue 7</a:t>
            </a:r>
          </a:p>
          <a:p>
            <a:endParaRPr lang="en-GB" dirty="0"/>
          </a:p>
          <a:p>
            <a:endParaRPr lang="en-GB" dirty="0"/>
          </a:p>
          <a:p>
            <a:endParaRPr lang="en-GB" dirty="0"/>
          </a:p>
        </p:txBody>
      </p:sp>
      <p:sp>
        <p:nvSpPr>
          <p:cNvPr id="14" name="Text Placeholder 3">
            <a:extLst>
              <a:ext uri="{FF2B5EF4-FFF2-40B4-BE49-F238E27FC236}">
                <a16:creationId xmlns:a16="http://schemas.microsoft.com/office/drawing/2014/main" id="{F4CDC551-0929-55E7-E8E7-043D623272A0}"/>
              </a:ext>
            </a:extLst>
          </p:cNvPr>
          <p:cNvSpPr txBox="1">
            <a:spLocks/>
          </p:cNvSpPr>
          <p:nvPr/>
        </p:nvSpPr>
        <p:spPr>
          <a:xfrm>
            <a:off x="952499" y="4241233"/>
            <a:ext cx="4838700" cy="3159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None/>
              <a:defRPr sz="1800" b="0" i="0" kern="1200" spc="0" baseline="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p:txBody>
      </p:sp>
      <p:sp>
        <p:nvSpPr>
          <p:cNvPr id="16" name="Text Placeholder 3">
            <a:extLst>
              <a:ext uri="{FF2B5EF4-FFF2-40B4-BE49-F238E27FC236}">
                <a16:creationId xmlns:a16="http://schemas.microsoft.com/office/drawing/2014/main" id="{4148832B-DC50-AAEF-D266-D63BB9E924BB}"/>
              </a:ext>
            </a:extLst>
          </p:cNvPr>
          <p:cNvSpPr txBox="1">
            <a:spLocks/>
          </p:cNvSpPr>
          <p:nvPr/>
        </p:nvSpPr>
        <p:spPr>
          <a:xfrm>
            <a:off x="910390" y="4159962"/>
            <a:ext cx="4838700" cy="3159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None/>
              <a:defRPr sz="1800" b="0" i="0" kern="1200" spc="0" baseline="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Issue 8</a:t>
            </a:r>
          </a:p>
        </p:txBody>
      </p:sp>
    </p:spTree>
    <p:extLst>
      <p:ext uri="{BB962C8B-B14F-4D97-AF65-F5344CB8AC3E}">
        <p14:creationId xmlns:p14="http://schemas.microsoft.com/office/powerpoint/2010/main" val="152921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A9BA7C69-7E62-8351-A743-E2307512D430}"/>
              </a:ext>
            </a:extLst>
          </p:cNvPr>
          <p:cNvSpPr>
            <a:spLocks noGrp="1"/>
          </p:cNvSpPr>
          <p:nvPr>
            <p:ph type="title"/>
          </p:nvPr>
        </p:nvSpPr>
        <p:spPr/>
        <p:txBody>
          <a:bodyPr>
            <a:normAutofit/>
          </a:bodyPr>
          <a:lstStyle/>
          <a:p>
            <a:r>
              <a:rPr lang="en-GB" sz="3500" dirty="0"/>
              <a:t>DC 15 Policy P35</a:t>
            </a:r>
          </a:p>
        </p:txBody>
      </p:sp>
      <p:sp>
        <p:nvSpPr>
          <p:cNvPr id="30" name="Text Placeholder 29">
            <a:extLst>
              <a:ext uri="{FF2B5EF4-FFF2-40B4-BE49-F238E27FC236}">
                <a16:creationId xmlns:a16="http://schemas.microsoft.com/office/drawing/2014/main" id="{DEFFF8A2-BFCA-D8FB-CA27-466809EA5336}"/>
              </a:ext>
            </a:extLst>
          </p:cNvPr>
          <p:cNvSpPr>
            <a:spLocks noGrp="1"/>
          </p:cNvSpPr>
          <p:nvPr>
            <p:ph type="body" sz="quarter" idx="11"/>
          </p:nvPr>
        </p:nvSpPr>
        <p:spPr>
          <a:xfrm>
            <a:off x="736209" y="2827606"/>
            <a:ext cx="10719581" cy="2566478"/>
          </a:xfrm>
        </p:spPr>
        <p:txBody>
          <a:bodyPr/>
          <a:lstStyle/>
          <a:p>
            <a:pPr algn="just"/>
            <a:r>
              <a:rPr lang="en-GB" sz="2500" dirty="0"/>
              <a:t>One of the most meaningful changes P35 stipulating that building heights should be measured in metres only instead of floors as specified in the Local Plans.  This was complemented by Annex 2 ‘</a:t>
            </a:r>
            <a:r>
              <a:rPr lang="en-GB" sz="2500" i="1" dirty="0"/>
              <a:t>Interpretation  of Height Limitation</a:t>
            </a:r>
            <a:r>
              <a:rPr lang="en-GB" sz="2500" dirty="0"/>
              <a:t>’ which enabled the conversion of the building height limitations in the Local Plans into overall height in metres</a:t>
            </a:r>
            <a:r>
              <a:rPr lang="en-GB" dirty="0"/>
              <a:t>.</a:t>
            </a:r>
          </a:p>
        </p:txBody>
      </p:sp>
    </p:spTree>
    <p:extLst>
      <p:ext uri="{BB962C8B-B14F-4D97-AF65-F5344CB8AC3E}">
        <p14:creationId xmlns:p14="http://schemas.microsoft.com/office/powerpoint/2010/main" val="1688500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A9BA7C69-7E62-8351-A743-E2307512D430}"/>
              </a:ext>
            </a:extLst>
          </p:cNvPr>
          <p:cNvSpPr>
            <a:spLocks noGrp="1"/>
          </p:cNvSpPr>
          <p:nvPr>
            <p:ph type="title"/>
          </p:nvPr>
        </p:nvSpPr>
        <p:spPr>
          <a:xfrm>
            <a:off x="390571" y="675763"/>
            <a:ext cx="10719581" cy="610863"/>
          </a:xfrm>
        </p:spPr>
        <p:txBody>
          <a:bodyPr>
            <a:noAutofit/>
          </a:bodyPr>
          <a:lstStyle/>
          <a:p>
            <a:r>
              <a:rPr lang="en-GB" sz="2800" dirty="0"/>
              <a:t>Policy P35 is being retained as per amended version issued for public consultation: </a:t>
            </a:r>
          </a:p>
        </p:txBody>
      </p:sp>
      <p:sp>
        <p:nvSpPr>
          <p:cNvPr id="30" name="Text Placeholder 29">
            <a:extLst>
              <a:ext uri="{FF2B5EF4-FFF2-40B4-BE49-F238E27FC236}">
                <a16:creationId xmlns:a16="http://schemas.microsoft.com/office/drawing/2014/main" id="{DEFFF8A2-BFCA-D8FB-CA27-466809EA5336}"/>
              </a:ext>
            </a:extLst>
          </p:cNvPr>
          <p:cNvSpPr>
            <a:spLocks noGrp="1"/>
          </p:cNvSpPr>
          <p:nvPr>
            <p:ph type="body" sz="quarter" idx="11"/>
          </p:nvPr>
        </p:nvSpPr>
        <p:spPr>
          <a:xfrm>
            <a:off x="390571" y="2145761"/>
            <a:ext cx="10719581" cy="2566478"/>
          </a:xfrm>
        </p:spPr>
        <p:txBody>
          <a:bodyPr/>
          <a:lstStyle/>
          <a:p>
            <a:pPr algn="just">
              <a:lnSpc>
                <a:spcPct val="107000"/>
              </a:lnSpc>
              <a:spcAft>
                <a:spcPts val="800"/>
              </a:spcAft>
            </a:pPr>
            <a:endParaRPr lang="en-GB" sz="1800" dirty="0">
              <a:effectLst/>
              <a:ea typeface="Aptos" panose="020B0004020202020204" pitchFamily="34" charset="0"/>
              <a:cs typeface="Carlito"/>
            </a:endParaRPr>
          </a:p>
          <a:p>
            <a:pPr algn="just">
              <a:lnSpc>
                <a:spcPct val="107000"/>
              </a:lnSpc>
              <a:spcAft>
                <a:spcPts val="800"/>
              </a:spcAft>
            </a:pPr>
            <a:r>
              <a:rPr lang="en-GB" sz="1800" dirty="0">
                <a:effectLst/>
                <a:ea typeface="Aptos" panose="020B0004020202020204" pitchFamily="34" charset="0"/>
                <a:cs typeface="Carlito"/>
              </a:rPr>
              <a:t>A building shall not exceed the permissible height as established in the Local Plans, which shall be interpreted according to Annex 2 of this document. Such height shall be measured from the pavement level along the frontage of the building at the highest street level and </a:t>
            </a:r>
            <a:r>
              <a:rPr lang="en-GB" sz="1800" u="sng" dirty="0">
                <a:effectLst/>
                <a:ea typeface="Aptos" panose="020B0004020202020204" pitchFamily="34" charset="0"/>
                <a:cs typeface="Carlito"/>
              </a:rPr>
              <a:t>will include the provision for any setback floors and services, as well as an obligatory 1-metre parapet wall on the exposed façades at the uppermost roof level </a:t>
            </a:r>
            <a:r>
              <a:rPr lang="en-GB" sz="1800" dirty="0">
                <a:effectLst/>
                <a:ea typeface="Aptos" panose="020B0004020202020204" pitchFamily="34" charset="0"/>
                <a:cs typeface="Carlito"/>
              </a:rPr>
              <a:t>(Figure 45).  The only vertical structures that may be considered beyond the height limitation will be Wind Turbines (as defined within the Micro Wind Turbines policy), Telephony/Communication Antennae and flagpoles. The height of the street façade is arrived at by deducting </a:t>
            </a:r>
            <a:r>
              <a:rPr lang="en-GB" sz="1800" u="sng" dirty="0">
                <a:effectLst/>
                <a:ea typeface="Aptos" panose="020B0004020202020204" pitchFamily="34" charset="0"/>
                <a:cs typeface="Carlito"/>
              </a:rPr>
              <a:t>3.4 metres</a:t>
            </a:r>
            <a:r>
              <a:rPr lang="en-GB" sz="1800" dirty="0">
                <a:effectLst/>
                <a:ea typeface="Aptos" panose="020B0004020202020204" pitchFamily="34" charset="0"/>
                <a:cs typeface="Carlito"/>
              </a:rPr>
              <a:t> from the maximum allowable height provided in Annex 2. </a:t>
            </a:r>
            <a:endParaRPr lang="en-GB" sz="1800" dirty="0">
              <a:effectLst/>
              <a:ea typeface="Carlito"/>
              <a:cs typeface="Carlito"/>
            </a:endParaRPr>
          </a:p>
          <a:p>
            <a:pPr algn="just">
              <a:lnSpc>
                <a:spcPct val="107000"/>
              </a:lnSpc>
              <a:spcAft>
                <a:spcPts val="800"/>
              </a:spcAft>
            </a:pPr>
            <a:r>
              <a:rPr lang="en-GB" sz="1800" dirty="0">
                <a:effectLst/>
                <a:ea typeface="Aptos" panose="020B0004020202020204" pitchFamily="34" charset="0"/>
                <a:cs typeface="Carlito"/>
              </a:rPr>
              <a:t>Within the maximum height limitation, each floor shall have a minimum clear internal height in accordance with Sanitary Law. </a:t>
            </a:r>
          </a:p>
          <a:p>
            <a:pPr algn="just">
              <a:lnSpc>
                <a:spcPct val="107000"/>
              </a:lnSpc>
              <a:spcAft>
                <a:spcPts val="800"/>
              </a:spcAft>
            </a:pPr>
            <a:endParaRPr lang="en-GB" sz="1800" b="1" dirty="0">
              <a:ea typeface="Carlito"/>
              <a:cs typeface="Carlito"/>
            </a:endParaRPr>
          </a:p>
          <a:p>
            <a:pPr algn="just">
              <a:lnSpc>
                <a:spcPct val="107000"/>
              </a:lnSpc>
              <a:spcAft>
                <a:spcPts val="800"/>
              </a:spcAft>
            </a:pPr>
            <a:r>
              <a:rPr lang="en-GB" b="1" dirty="0">
                <a:ea typeface="Carlito"/>
                <a:cs typeface="Carlito"/>
              </a:rPr>
              <a:t>Continued in the next slide</a:t>
            </a:r>
            <a:endParaRPr lang="en-GB" b="1" dirty="0">
              <a:effectLst/>
              <a:ea typeface="Carlito"/>
              <a:cs typeface="Carlito"/>
            </a:endParaRPr>
          </a:p>
          <a:p>
            <a:pPr algn="just"/>
            <a:endParaRPr lang="en-GB" dirty="0"/>
          </a:p>
        </p:txBody>
      </p:sp>
    </p:spTree>
    <p:extLst>
      <p:ext uri="{BB962C8B-B14F-4D97-AF65-F5344CB8AC3E}">
        <p14:creationId xmlns:p14="http://schemas.microsoft.com/office/powerpoint/2010/main" val="3382460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A9BA7C69-7E62-8351-A743-E2307512D430}"/>
              </a:ext>
            </a:extLst>
          </p:cNvPr>
          <p:cNvSpPr>
            <a:spLocks noGrp="1"/>
          </p:cNvSpPr>
          <p:nvPr>
            <p:ph type="title"/>
          </p:nvPr>
        </p:nvSpPr>
        <p:spPr>
          <a:xfrm>
            <a:off x="108310" y="779908"/>
            <a:ext cx="10899137" cy="610863"/>
          </a:xfrm>
        </p:spPr>
        <p:txBody>
          <a:bodyPr>
            <a:noAutofit/>
          </a:bodyPr>
          <a:lstStyle/>
          <a:p>
            <a:r>
              <a:rPr lang="en-GB" sz="2800" dirty="0"/>
              <a:t>Policy P35 is being retained as per amended version issued for public consultation: </a:t>
            </a:r>
          </a:p>
        </p:txBody>
      </p:sp>
      <p:sp>
        <p:nvSpPr>
          <p:cNvPr id="30" name="Text Placeholder 29">
            <a:extLst>
              <a:ext uri="{FF2B5EF4-FFF2-40B4-BE49-F238E27FC236}">
                <a16:creationId xmlns:a16="http://schemas.microsoft.com/office/drawing/2014/main" id="{DEFFF8A2-BFCA-D8FB-CA27-466809EA5336}"/>
              </a:ext>
            </a:extLst>
          </p:cNvPr>
          <p:cNvSpPr>
            <a:spLocks noGrp="1"/>
          </p:cNvSpPr>
          <p:nvPr>
            <p:ph type="body" sz="quarter" idx="11"/>
          </p:nvPr>
        </p:nvSpPr>
        <p:spPr>
          <a:xfrm>
            <a:off x="253218" y="2053883"/>
            <a:ext cx="10899137" cy="2658356"/>
          </a:xfrm>
        </p:spPr>
        <p:txBody>
          <a:bodyPr/>
          <a:lstStyle/>
          <a:p>
            <a:pPr algn="just">
              <a:lnSpc>
                <a:spcPct val="107000"/>
              </a:lnSpc>
              <a:spcAft>
                <a:spcPts val="800"/>
              </a:spcAft>
            </a:pPr>
            <a:r>
              <a:rPr lang="en-GB" sz="1800" i="1" u="sng" dirty="0">
                <a:effectLst/>
                <a:ea typeface="Aptos" panose="020B0004020202020204" pitchFamily="34" charset="0"/>
                <a:cs typeface="Carlito"/>
              </a:rPr>
              <a:t>Interpretation of building height limitations outside villa/bungalow areas </a:t>
            </a:r>
            <a:endParaRPr lang="en-GB" sz="1800" dirty="0">
              <a:effectLst/>
              <a:ea typeface="Carlito"/>
              <a:cs typeface="Carlito"/>
            </a:endParaRPr>
          </a:p>
          <a:p>
            <a:pPr algn="just">
              <a:lnSpc>
                <a:spcPct val="107000"/>
              </a:lnSpc>
              <a:spcAft>
                <a:spcPts val="800"/>
              </a:spcAft>
            </a:pPr>
            <a:r>
              <a:rPr lang="en-GB" sz="1800" dirty="0">
                <a:effectLst/>
                <a:ea typeface="Aptos" panose="020B0004020202020204" pitchFamily="34" charset="0"/>
                <a:cs typeface="Carlito"/>
              </a:rPr>
              <a:t>Where the proposed building has a street façade of at least 12 metres, the uppermost floor above such height will be setback from the street façade. Such setback will be determined using the sight line principle, provided that it is never less than 3 metres. A sight alignment is to be taken from a point at 1.6 metres height located at the opposite side of the street to the building height along the building alignment and extended until it meets the maximum height defined in the Local Plans. Figure 46 illustrates the setback for the uppermost floor located above a street façade of 12 metres, 14.1 metres and 21.6 metres, for different street widths. Note that in the case of:  </a:t>
            </a:r>
            <a:endParaRPr lang="en-GB" sz="1800" dirty="0">
              <a:effectLst/>
              <a:ea typeface="Carlito"/>
              <a:cs typeface="Carlito"/>
            </a:endParaRPr>
          </a:p>
          <a:p>
            <a:pPr algn="just">
              <a:lnSpc>
                <a:spcPct val="107000"/>
              </a:lnSpc>
              <a:spcAft>
                <a:spcPts val="800"/>
              </a:spcAft>
            </a:pPr>
            <a:r>
              <a:rPr lang="en-GB" sz="1800" dirty="0">
                <a:effectLst/>
                <a:ea typeface="Aptos" panose="020B0004020202020204" pitchFamily="34" charset="0"/>
                <a:cs typeface="Carlito"/>
              </a:rPr>
              <a:t> •   A street façade </a:t>
            </a:r>
            <a:r>
              <a:rPr lang="en-GB" sz="1800" u="sng" dirty="0">
                <a:solidFill>
                  <a:srgbClr val="FF0000"/>
                </a:solidFill>
                <a:effectLst/>
                <a:ea typeface="Aptos" panose="020B0004020202020204" pitchFamily="34" charset="0"/>
                <a:cs typeface="Carlito"/>
              </a:rPr>
              <a:t>up to</a:t>
            </a:r>
            <a:r>
              <a:rPr lang="en-GB" sz="1800" dirty="0">
                <a:solidFill>
                  <a:srgbClr val="FF0000"/>
                </a:solidFill>
                <a:effectLst/>
                <a:ea typeface="Aptos" panose="020B0004020202020204" pitchFamily="34" charset="0"/>
                <a:cs typeface="Carlito"/>
              </a:rPr>
              <a:t> </a:t>
            </a:r>
            <a:r>
              <a:rPr lang="en-GB" sz="1800" dirty="0">
                <a:effectLst/>
                <a:ea typeface="Aptos" panose="020B0004020202020204" pitchFamily="34" charset="0"/>
                <a:cs typeface="Carlito"/>
              </a:rPr>
              <a:t>6.4 metres, where the total height is </a:t>
            </a:r>
            <a:r>
              <a:rPr lang="en-GB" sz="1800" u="sng" dirty="0">
                <a:solidFill>
                  <a:srgbClr val="FF0000"/>
                </a:solidFill>
                <a:effectLst/>
                <a:ea typeface="Aptos" panose="020B0004020202020204" pitchFamily="34" charset="0"/>
                <a:cs typeface="Carlito"/>
              </a:rPr>
              <a:t>up to</a:t>
            </a:r>
            <a:r>
              <a:rPr lang="en-GB" sz="1800" dirty="0">
                <a:solidFill>
                  <a:srgbClr val="FF0000"/>
                </a:solidFill>
                <a:effectLst/>
                <a:ea typeface="Aptos" panose="020B0004020202020204" pitchFamily="34" charset="0"/>
                <a:cs typeface="Carlito"/>
              </a:rPr>
              <a:t> </a:t>
            </a:r>
            <a:r>
              <a:rPr lang="en-GB" sz="1800" dirty="0">
                <a:effectLst/>
                <a:ea typeface="Aptos" panose="020B0004020202020204" pitchFamily="34" charset="0"/>
                <a:cs typeface="Carlito"/>
              </a:rPr>
              <a:t>9.8 metres – </a:t>
            </a:r>
            <a:r>
              <a:rPr lang="en-GB" sz="1800" strike="sngStrike" dirty="0">
                <a:solidFill>
                  <a:srgbClr val="FF0000"/>
                </a:solidFill>
                <a:effectLst/>
                <a:ea typeface="Aptos" panose="020B0004020202020204" pitchFamily="34" charset="0"/>
                <a:cs typeface="Carlito"/>
              </a:rPr>
              <a:t>no more than </a:t>
            </a:r>
            <a:r>
              <a:rPr lang="en-GB" sz="1800" dirty="0">
                <a:effectLst/>
                <a:ea typeface="Aptos" panose="020B0004020202020204" pitchFamily="34" charset="0"/>
                <a:cs typeface="Carlito"/>
              </a:rPr>
              <a:t>three levels above highest pavement level will be allowed. </a:t>
            </a:r>
            <a:endParaRPr lang="en-GB" sz="1800" dirty="0">
              <a:effectLst/>
              <a:ea typeface="Carlito"/>
              <a:cs typeface="Carlito"/>
            </a:endParaRPr>
          </a:p>
          <a:p>
            <a:pPr algn="just">
              <a:lnSpc>
                <a:spcPct val="107000"/>
              </a:lnSpc>
              <a:spcAft>
                <a:spcPts val="800"/>
              </a:spcAft>
            </a:pPr>
            <a:r>
              <a:rPr lang="en-GB" sz="1800" dirty="0">
                <a:effectLst/>
                <a:ea typeface="Aptos" panose="020B0004020202020204" pitchFamily="34" charset="0"/>
                <a:cs typeface="Carlito"/>
              </a:rPr>
              <a:t> •   A street façade of more</a:t>
            </a:r>
            <a:r>
              <a:rPr lang="en-GB" sz="1800" u="sng" dirty="0">
                <a:solidFill>
                  <a:srgbClr val="FF0000"/>
                </a:solidFill>
                <a:effectLst/>
                <a:ea typeface="Aptos" panose="020B0004020202020204" pitchFamily="34" charset="0"/>
                <a:cs typeface="Carlito"/>
              </a:rPr>
              <a:t> than 6.4 meters and up to</a:t>
            </a:r>
            <a:r>
              <a:rPr lang="en-GB" sz="1800" dirty="0">
                <a:solidFill>
                  <a:srgbClr val="FF0000"/>
                </a:solidFill>
                <a:effectLst/>
                <a:ea typeface="Aptos" panose="020B0004020202020204" pitchFamily="34" charset="0"/>
                <a:cs typeface="Carlito"/>
              </a:rPr>
              <a:t> </a:t>
            </a:r>
            <a:r>
              <a:rPr lang="en-GB" sz="1800" dirty="0">
                <a:effectLst/>
                <a:ea typeface="Aptos" panose="020B0004020202020204" pitchFamily="34" charset="0"/>
                <a:cs typeface="Carlito"/>
              </a:rPr>
              <a:t>10.1 metres, where the total height is </a:t>
            </a:r>
            <a:r>
              <a:rPr lang="en-GB" sz="1800" u="sng" dirty="0">
                <a:solidFill>
                  <a:srgbClr val="FF0000"/>
                </a:solidFill>
                <a:effectLst/>
                <a:ea typeface="Aptos" panose="020B0004020202020204" pitchFamily="34" charset="0"/>
                <a:cs typeface="Carlito"/>
              </a:rPr>
              <a:t>more than 9.8 meters and up to</a:t>
            </a:r>
            <a:r>
              <a:rPr lang="en-GB" sz="1800" dirty="0">
                <a:solidFill>
                  <a:srgbClr val="FF0000"/>
                </a:solidFill>
                <a:effectLst/>
                <a:ea typeface="Aptos" panose="020B0004020202020204" pitchFamily="34" charset="0"/>
                <a:cs typeface="Carlito"/>
              </a:rPr>
              <a:t> </a:t>
            </a:r>
            <a:r>
              <a:rPr lang="en-GB" sz="1800" dirty="0">
                <a:effectLst/>
                <a:ea typeface="Aptos" panose="020B0004020202020204" pitchFamily="34" charset="0"/>
                <a:cs typeface="Carlito"/>
              </a:rPr>
              <a:t>13.5 metres – </a:t>
            </a:r>
            <a:r>
              <a:rPr lang="en-GB" sz="1800" strike="sngStrike" dirty="0">
                <a:solidFill>
                  <a:srgbClr val="FF0000"/>
                </a:solidFill>
                <a:effectLst/>
                <a:ea typeface="Aptos" panose="020B0004020202020204" pitchFamily="34" charset="0"/>
                <a:cs typeface="Carlito"/>
              </a:rPr>
              <a:t>no more than </a:t>
            </a:r>
            <a:r>
              <a:rPr lang="en-GB" sz="1800" dirty="0">
                <a:effectLst/>
                <a:ea typeface="Aptos" panose="020B0004020202020204" pitchFamily="34" charset="0"/>
                <a:cs typeface="Carlito"/>
              </a:rPr>
              <a:t>four levels above highest pavement level will be allowed. </a:t>
            </a:r>
            <a:endParaRPr lang="en-GB" sz="1800" dirty="0">
              <a:effectLst/>
              <a:ea typeface="Carlito"/>
              <a:cs typeface="Carlito"/>
            </a:endParaRPr>
          </a:p>
          <a:p>
            <a:pPr algn="just"/>
            <a:r>
              <a:rPr lang="en-GB" sz="1600" b="1" dirty="0">
                <a:ea typeface="Carlito"/>
                <a:cs typeface="Carlito"/>
              </a:rPr>
              <a:t>Continued in the next slide</a:t>
            </a:r>
            <a:endParaRPr lang="en-GB" sz="1600" b="1" dirty="0">
              <a:effectLst/>
              <a:ea typeface="Carlito"/>
              <a:cs typeface="Carlito"/>
            </a:endParaRPr>
          </a:p>
          <a:p>
            <a:pPr algn="just"/>
            <a:endParaRPr lang="en-GB" dirty="0"/>
          </a:p>
        </p:txBody>
      </p:sp>
    </p:spTree>
    <p:extLst>
      <p:ext uri="{BB962C8B-B14F-4D97-AF65-F5344CB8AC3E}">
        <p14:creationId xmlns:p14="http://schemas.microsoft.com/office/powerpoint/2010/main" val="1817093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A9BA7C69-7E62-8351-A743-E2307512D430}"/>
              </a:ext>
            </a:extLst>
          </p:cNvPr>
          <p:cNvSpPr>
            <a:spLocks noGrp="1"/>
          </p:cNvSpPr>
          <p:nvPr>
            <p:ph type="title"/>
          </p:nvPr>
        </p:nvSpPr>
        <p:spPr>
          <a:xfrm>
            <a:off x="280220" y="707923"/>
            <a:ext cx="11385754" cy="697597"/>
          </a:xfrm>
        </p:spPr>
        <p:txBody>
          <a:bodyPr>
            <a:noAutofit/>
          </a:bodyPr>
          <a:lstStyle/>
          <a:p>
            <a:r>
              <a:rPr lang="en-GB" sz="2800" dirty="0"/>
              <a:t>Policy P35 is being retained as per amended version issued for public consultation: </a:t>
            </a:r>
          </a:p>
        </p:txBody>
      </p:sp>
      <p:sp>
        <p:nvSpPr>
          <p:cNvPr id="30" name="Text Placeholder 29">
            <a:extLst>
              <a:ext uri="{FF2B5EF4-FFF2-40B4-BE49-F238E27FC236}">
                <a16:creationId xmlns:a16="http://schemas.microsoft.com/office/drawing/2014/main" id="{DEFFF8A2-BFCA-D8FB-CA27-466809EA5336}"/>
              </a:ext>
            </a:extLst>
          </p:cNvPr>
          <p:cNvSpPr>
            <a:spLocks noGrp="1"/>
          </p:cNvSpPr>
          <p:nvPr>
            <p:ph type="body" sz="quarter" idx="11"/>
          </p:nvPr>
        </p:nvSpPr>
        <p:spPr>
          <a:xfrm>
            <a:off x="154746" y="1674055"/>
            <a:ext cx="10997610" cy="3038184"/>
          </a:xfrm>
        </p:spPr>
        <p:txBody>
          <a:bodyPr/>
          <a:lstStyle/>
          <a:p>
            <a:pPr algn="just">
              <a:lnSpc>
                <a:spcPct val="107000"/>
              </a:lnSpc>
              <a:spcAft>
                <a:spcPts val="800"/>
              </a:spcAft>
            </a:pPr>
            <a:endParaRPr lang="en-GB" sz="1800" i="1" u="sng" dirty="0">
              <a:effectLst/>
              <a:ea typeface="Aptos" panose="020B0004020202020204" pitchFamily="34" charset="0"/>
              <a:cs typeface="Carlito"/>
            </a:endParaRPr>
          </a:p>
          <a:p>
            <a:pPr algn="just">
              <a:lnSpc>
                <a:spcPct val="107000"/>
              </a:lnSpc>
              <a:spcAft>
                <a:spcPts val="800"/>
              </a:spcAft>
            </a:pPr>
            <a:r>
              <a:rPr lang="en-GB" sz="1800" dirty="0">
                <a:effectLst/>
                <a:ea typeface="Aptos" panose="020B0004020202020204" pitchFamily="34" charset="0"/>
                <a:cs typeface="Carlito"/>
              </a:rPr>
              <a:t> •   A street façade of </a:t>
            </a:r>
            <a:r>
              <a:rPr lang="en-GB" sz="1800" u="sng" dirty="0">
                <a:solidFill>
                  <a:srgbClr val="FF0000"/>
                </a:solidFill>
                <a:effectLst/>
                <a:ea typeface="Aptos" panose="020B0004020202020204" pitchFamily="34" charset="0"/>
                <a:cs typeface="Carlito"/>
              </a:rPr>
              <a:t>more than 10.1 meters and up to</a:t>
            </a:r>
            <a:r>
              <a:rPr lang="en-GB" sz="1800" dirty="0">
                <a:solidFill>
                  <a:srgbClr val="FF0000"/>
                </a:solidFill>
                <a:effectLst/>
                <a:ea typeface="Aptos" panose="020B0004020202020204" pitchFamily="34" charset="0"/>
                <a:cs typeface="Carlito"/>
              </a:rPr>
              <a:t> </a:t>
            </a:r>
            <a:r>
              <a:rPr lang="en-GB" sz="1800" dirty="0">
                <a:effectLst/>
                <a:ea typeface="Aptos" panose="020B0004020202020204" pitchFamily="34" charset="0"/>
                <a:cs typeface="Carlito"/>
              </a:rPr>
              <a:t>14.1 metres, where the total height is </a:t>
            </a:r>
            <a:r>
              <a:rPr lang="en-GB" sz="1800" u="sng" dirty="0">
                <a:solidFill>
                  <a:srgbClr val="FF0000"/>
                </a:solidFill>
                <a:effectLst/>
                <a:ea typeface="Aptos" panose="020B0004020202020204" pitchFamily="34" charset="0"/>
                <a:cs typeface="Carlito"/>
              </a:rPr>
              <a:t>more than 13.5 meters and up to</a:t>
            </a:r>
            <a:r>
              <a:rPr lang="en-GB" sz="1800" dirty="0">
                <a:solidFill>
                  <a:srgbClr val="FF0000"/>
                </a:solidFill>
                <a:effectLst/>
                <a:ea typeface="Aptos" panose="020B0004020202020204" pitchFamily="34" charset="0"/>
                <a:cs typeface="Carlito"/>
              </a:rPr>
              <a:t> </a:t>
            </a:r>
            <a:r>
              <a:rPr lang="en-GB" sz="1800" dirty="0">
                <a:effectLst/>
                <a:ea typeface="Aptos" panose="020B0004020202020204" pitchFamily="34" charset="0"/>
                <a:cs typeface="Carlito"/>
              </a:rPr>
              <a:t>17.5 metres – </a:t>
            </a:r>
            <a:r>
              <a:rPr lang="en-GB" sz="1800" strike="sngStrike" dirty="0">
                <a:solidFill>
                  <a:srgbClr val="FF0000"/>
                </a:solidFill>
                <a:effectLst/>
                <a:ea typeface="Aptos" panose="020B0004020202020204" pitchFamily="34" charset="0"/>
                <a:cs typeface="Carlito"/>
              </a:rPr>
              <a:t>no more than </a:t>
            </a:r>
            <a:r>
              <a:rPr lang="en-GB" sz="1800" dirty="0">
                <a:effectLst/>
                <a:ea typeface="Aptos" panose="020B0004020202020204" pitchFamily="34" charset="0"/>
                <a:cs typeface="Carlito"/>
              </a:rPr>
              <a:t>five levels above highest pavement level will be allowed.</a:t>
            </a:r>
            <a:endParaRPr lang="en-GB" sz="1800" dirty="0">
              <a:effectLst/>
              <a:ea typeface="Carlito"/>
              <a:cs typeface="Carlito"/>
            </a:endParaRPr>
          </a:p>
          <a:p>
            <a:pPr algn="just">
              <a:lnSpc>
                <a:spcPct val="107000"/>
              </a:lnSpc>
              <a:spcAft>
                <a:spcPts val="800"/>
              </a:spcAft>
            </a:pPr>
            <a:r>
              <a:rPr lang="en-GB" sz="1800" u="sng" dirty="0">
                <a:solidFill>
                  <a:srgbClr val="FF0000"/>
                </a:solidFill>
                <a:effectLst/>
                <a:ea typeface="Aptos" panose="020B0004020202020204" pitchFamily="34" charset="0"/>
                <a:cs typeface="Carlito"/>
              </a:rPr>
              <a:t>For street facades higher than 14.1 meters, where the total height is more than </a:t>
            </a:r>
            <a:r>
              <a:rPr lang="en-GB" sz="1800" u="sng">
                <a:solidFill>
                  <a:srgbClr val="FF0000"/>
                </a:solidFill>
                <a:effectLst/>
                <a:ea typeface="Aptos" panose="020B0004020202020204" pitchFamily="34" charset="0"/>
                <a:cs typeface="Carlito"/>
              </a:rPr>
              <a:t>17.5 meter</a:t>
            </a:r>
            <a:r>
              <a:rPr lang="en-GB" sz="1800" u="sng">
                <a:solidFill>
                  <a:srgbClr val="FF0000"/>
                </a:solidFill>
                <a:ea typeface="Aptos" panose="020B0004020202020204" pitchFamily="34" charset="0"/>
                <a:cs typeface="Carlito"/>
              </a:rPr>
              <a:t>s,</a:t>
            </a:r>
            <a:r>
              <a:rPr lang="en-GB" sz="1800" u="sng">
                <a:solidFill>
                  <a:srgbClr val="FF0000"/>
                </a:solidFill>
                <a:effectLst/>
                <a:ea typeface="Aptos" panose="020B0004020202020204" pitchFamily="34" charset="0"/>
                <a:cs typeface="Carlito"/>
              </a:rPr>
              <a:t> </a:t>
            </a:r>
            <a:r>
              <a:rPr lang="en-GB" sz="1800" u="sng" dirty="0">
                <a:solidFill>
                  <a:srgbClr val="FF0000"/>
                </a:solidFill>
                <a:effectLst/>
                <a:ea typeface="Aptos" panose="020B0004020202020204" pitchFamily="34" charset="0"/>
                <a:cs typeface="Carlito"/>
              </a:rPr>
              <a:t>the allowable number of number of levels above highest pavement level will be determined on the basis of the Sanitary Law and other provisions of this document.</a:t>
            </a:r>
          </a:p>
          <a:p>
            <a:pPr algn="just">
              <a:lnSpc>
                <a:spcPct val="107000"/>
              </a:lnSpc>
              <a:spcAft>
                <a:spcPts val="800"/>
              </a:spcAft>
            </a:pPr>
            <a:r>
              <a:rPr lang="en-GB" sz="1800" i="1" u="sng" dirty="0">
                <a:effectLst/>
                <a:ea typeface="Aptos" panose="020B0004020202020204" pitchFamily="34" charset="0"/>
                <a:cs typeface="Carlito"/>
              </a:rPr>
              <a:t>Interpretation of building height limitations for villa/bungalow areas </a:t>
            </a:r>
            <a:endParaRPr lang="en-GB" sz="1800" dirty="0">
              <a:effectLst/>
              <a:ea typeface="Carlito"/>
              <a:cs typeface="Carlito"/>
            </a:endParaRPr>
          </a:p>
          <a:p>
            <a:pPr algn="just">
              <a:lnSpc>
                <a:spcPct val="107000"/>
              </a:lnSpc>
              <a:spcAft>
                <a:spcPts val="800"/>
              </a:spcAft>
            </a:pPr>
            <a:r>
              <a:rPr lang="en-GB" sz="1800" dirty="0">
                <a:effectLst/>
                <a:ea typeface="Aptos" panose="020B0004020202020204" pitchFamily="34" charset="0"/>
                <a:cs typeface="Carlito"/>
              </a:rPr>
              <a:t>The height for bungalow and villa developments will be established by offsetting the gradient derived from the site by 4.75 metres in the case of bungalows and 8.5 metres in the case of villas (excluding roof structures, in line with Policy P39), measured from the building line.  (Figure 47). The existing site levels must be established by the Authority’s Land Survey Unit. Particular regard is to be given to the roofs of surrounding buildings in order to tie in as closely as possible with these roofs. </a:t>
            </a:r>
          </a:p>
          <a:p>
            <a:pPr algn="just">
              <a:lnSpc>
                <a:spcPct val="107000"/>
              </a:lnSpc>
              <a:spcAft>
                <a:spcPts val="800"/>
              </a:spcAft>
            </a:pPr>
            <a:r>
              <a:rPr lang="en-GB" b="1" dirty="0">
                <a:ea typeface="Aptos" panose="020B0004020202020204" pitchFamily="34" charset="0"/>
                <a:cs typeface="Carlito"/>
              </a:rPr>
              <a:t>Continued in the next slide</a:t>
            </a:r>
            <a:r>
              <a:rPr lang="en-GB" b="1" dirty="0">
                <a:effectLst/>
                <a:ea typeface="Aptos" panose="020B0004020202020204" pitchFamily="34" charset="0"/>
                <a:cs typeface="Carlito"/>
              </a:rPr>
              <a:t> </a:t>
            </a:r>
            <a:endParaRPr lang="en-GB" b="1" dirty="0">
              <a:effectLst/>
              <a:ea typeface="Carlito"/>
              <a:cs typeface="Carlito"/>
            </a:endParaRPr>
          </a:p>
          <a:p>
            <a:pPr algn="just">
              <a:lnSpc>
                <a:spcPct val="107000"/>
              </a:lnSpc>
              <a:spcAft>
                <a:spcPts val="800"/>
              </a:spcAft>
            </a:pPr>
            <a:endParaRPr lang="en-GB" sz="1800" dirty="0">
              <a:effectLst/>
              <a:ea typeface="Carlito"/>
              <a:cs typeface="Carlito"/>
            </a:endParaRPr>
          </a:p>
          <a:p>
            <a:pPr algn="just"/>
            <a:endParaRPr lang="en-GB" dirty="0"/>
          </a:p>
        </p:txBody>
      </p:sp>
    </p:spTree>
    <p:extLst>
      <p:ext uri="{BB962C8B-B14F-4D97-AF65-F5344CB8AC3E}">
        <p14:creationId xmlns:p14="http://schemas.microsoft.com/office/powerpoint/2010/main" val="2341572175"/>
      </p:ext>
    </p:extLst>
  </p:cSld>
  <p:clrMapOvr>
    <a:masterClrMapping/>
  </p:clrMapOvr>
</p:sld>
</file>

<file path=ppt/theme/theme1.xml><?xml version="1.0" encoding="utf-8"?>
<a:theme xmlns:a="http://schemas.openxmlformats.org/drawingml/2006/main" name="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49129431_TF78853419_Win32.potx" id="{4B078287-5F8B-4412-8B56-22BABE512007}" vid="{40D3F4AB-D386-4158-AD50-2BEE84BA26E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EC1AB0-9704-404D-B6D3-819D938AC55B}">
  <ds:schemaRefs>
    <ds:schemaRef ds:uri="http://purl.org/dc/dcmitype/"/>
    <ds:schemaRef ds:uri="http://schemas.openxmlformats.org/package/2006/metadata/core-properties"/>
    <ds:schemaRef ds:uri="16c05727-aa75-4e4a-9b5f-8a80a1165891"/>
    <ds:schemaRef ds:uri="http://purl.org/dc/elements/1.1/"/>
    <ds:schemaRef ds:uri="http://schemas.microsoft.com/office/2006/documentManagement/types"/>
    <ds:schemaRef ds:uri="71af3243-3dd4-4a8d-8c0d-dd76da1f02a5"/>
    <ds:schemaRef ds:uri="http://purl.org/dc/terms/"/>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94F21D10-BD83-491A-AAA6-945C2DB1EB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20B6E4-879E-4E6C-BDE7-261540CD37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Geometric annual presentation</Template>
  <TotalTime>352</TotalTime>
  <Words>1721</Words>
  <Application>Microsoft Office PowerPoint</Application>
  <PresentationFormat>Widescreen</PresentationFormat>
  <Paragraphs>91</Paragraphs>
  <Slides>14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Aptos</vt:lpstr>
      <vt:lpstr>Arial</vt:lpstr>
      <vt:lpstr>Calibri</vt:lpstr>
      <vt:lpstr>Carlito</vt:lpstr>
      <vt:lpstr>Franklin Gothic Book</vt:lpstr>
      <vt:lpstr>Franklin Gothic Demi</vt:lpstr>
      <vt:lpstr>Times New Roman</vt:lpstr>
      <vt:lpstr>Wingdings</vt:lpstr>
      <vt:lpstr>Theme1</vt:lpstr>
      <vt:lpstr> Partial Review of the Development Control Design Policy, Guidance and Standards 2015</vt:lpstr>
      <vt:lpstr>Setting the Scene</vt:lpstr>
      <vt:lpstr>Main issues raised in the Public Consultation</vt:lpstr>
      <vt:lpstr>Main issues raised in the Public Consultation</vt:lpstr>
      <vt:lpstr>Main issues raised in the Public Consultation</vt:lpstr>
      <vt:lpstr>DC 15 Policy P35</vt:lpstr>
      <vt:lpstr>Policy P35 is being retained as per amended version issued for public consultation: </vt:lpstr>
      <vt:lpstr>Policy P35 is being retained as per amended version issued for public consultation: </vt:lpstr>
      <vt:lpstr>Policy P35 is being retained as per amended version issued for public consultation: </vt:lpstr>
      <vt:lpstr>Policy P35 is being retained as per amended version issued for public consultation: </vt:lpstr>
      <vt:lpstr>Annex 2</vt:lpstr>
      <vt:lpstr>Recommendations based on responses:</vt:lpstr>
      <vt:lpstr>Recommendations based on responses:</vt:lpstr>
      <vt:lpstr>Way Forward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Partial Review of the Development Control Design Policy, Guidance and Standards 2015</dc:title>
  <dc:creator>Bernice Scerri</dc:creator>
  <cp:lastModifiedBy>Bernice Scerri</cp:lastModifiedBy>
  <cp:revision>73</cp:revision>
  <cp:lastPrinted>2024-04-08T05:47:04Z</cp:lastPrinted>
  <dcterms:created xsi:type="dcterms:W3CDTF">2024-04-05T07:58:38Z</dcterms:created>
  <dcterms:modified xsi:type="dcterms:W3CDTF">2024-11-04T11:21:03Z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SIP_Label_3e72ceff-a758-4d25-ba30-ca9d5cdfb284_Enabled">
    <vt:lpwstr>true</vt:lpwstr>
  </property>
  <property fmtid="{D5CDD505-2E9C-101B-9397-08002B2CF9AE}" pid="4" name="MSIP_Label_3e72ceff-a758-4d25-ba30-ca9d5cdfb284_SetDate">
    <vt:lpwstr>2024-05-14T11:59:25Z</vt:lpwstr>
  </property>
  <property fmtid="{D5CDD505-2E9C-101B-9397-08002B2CF9AE}" pid="5" name="MSIP_Label_3e72ceff-a758-4d25-ba30-ca9d5cdfb284_Method">
    <vt:lpwstr>Privileged</vt:lpwstr>
  </property>
  <property fmtid="{D5CDD505-2E9C-101B-9397-08002B2CF9AE}" pid="6" name="MSIP_Label_3e72ceff-a758-4d25-ba30-ca9d5cdfb284_Name">
    <vt:lpwstr>Public</vt:lpwstr>
  </property>
  <property fmtid="{D5CDD505-2E9C-101B-9397-08002B2CF9AE}" pid="7" name="MSIP_Label_3e72ceff-a758-4d25-ba30-ca9d5cdfb284_SiteId">
    <vt:lpwstr>89f0a3f0-9e13-4282-b13a-d2316aab8e93</vt:lpwstr>
  </property>
  <property fmtid="{D5CDD505-2E9C-101B-9397-08002B2CF9AE}" pid="8" name="MSIP_Label_3e72ceff-a758-4d25-ba30-ca9d5cdfb284_ActionId">
    <vt:lpwstr>873da40c-08af-44ec-abcd-5dd5fe3d3425</vt:lpwstr>
  </property>
  <property fmtid="{D5CDD505-2E9C-101B-9397-08002B2CF9AE}" pid="9" name="MSIP_Label_3e72ceff-a758-4d25-ba30-ca9d5cdfb284_ContentBits">
    <vt:lpwstr>0</vt:lpwstr>
  </property>
</Properties>
</file>