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50" r:id="rId2"/>
    <p:sldId id="366" r:id="rId3"/>
    <p:sldId id="313" r:id="rId4"/>
    <p:sldId id="367" r:id="rId5"/>
    <p:sldId id="315" r:id="rId6"/>
    <p:sldId id="368" r:id="rId7"/>
    <p:sldId id="369" r:id="rId8"/>
    <p:sldId id="370" r:id="rId9"/>
    <p:sldId id="371" r:id="rId10"/>
    <p:sldId id="372" r:id="rId11"/>
    <p:sldId id="325" r:id="rId12"/>
    <p:sldId id="361" r:id="rId13"/>
    <p:sldId id="377" r:id="rId14"/>
    <p:sldId id="374" r:id="rId15"/>
    <p:sldId id="375" r:id="rId16"/>
    <p:sldId id="323" r:id="rId17"/>
    <p:sldId id="324" r:id="rId18"/>
    <p:sldId id="3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8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61E69-01AD-434D-934B-C5889670935B}" type="datetimeFigureOut">
              <a:rPr lang="en-GB" smtClean="0"/>
              <a:t>27/03/2025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3F0EB-376F-4F2C-B34A-D09E3AC43A0F}" type="slidenum">
              <a:rPr lang="en-GB" smtClean="0"/>
              <a:t>‹#›</a:t>
            </a:fld>
            <a:endParaRPr lang="en-GB"/>
          </a:p>
        </p:txBody>
      </p:sp>
    </p:spTree>
    <p:extLst>
      <p:ext uri="{BB962C8B-B14F-4D97-AF65-F5344CB8AC3E}">
        <p14:creationId xmlns:p14="http://schemas.microsoft.com/office/powerpoint/2010/main" val="4105167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a:t>
            </a:fld>
            <a:endParaRPr lang="en-GB"/>
          </a:p>
        </p:txBody>
      </p:sp>
    </p:spTree>
    <p:extLst>
      <p:ext uri="{BB962C8B-B14F-4D97-AF65-F5344CB8AC3E}">
        <p14:creationId xmlns:p14="http://schemas.microsoft.com/office/powerpoint/2010/main" val="334658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7DAA9-F3BC-5162-E2AA-B111B219DE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AF680-5730-698D-4561-7E2110FE0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8E707-FC8C-A90B-503C-B1DC35C5F4A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EE8F812-B437-0844-D83F-FD9E8ECF7C24}"/>
              </a:ext>
            </a:extLst>
          </p:cNvPr>
          <p:cNvSpPr>
            <a:spLocks noGrp="1"/>
          </p:cNvSpPr>
          <p:nvPr>
            <p:ph type="sldNum" sz="quarter" idx="5"/>
          </p:nvPr>
        </p:nvSpPr>
        <p:spPr/>
        <p:txBody>
          <a:bodyPr/>
          <a:lstStyle/>
          <a:p>
            <a:pPr rtl="0"/>
            <a:fld id="{A89C7E07-3C67-C64C-8DA0-0404F6303970}" type="slidenum">
              <a:rPr lang="en-GB" smtClean="0"/>
              <a:t>10</a:t>
            </a:fld>
            <a:endParaRPr lang="en-GB"/>
          </a:p>
        </p:txBody>
      </p:sp>
    </p:spTree>
    <p:extLst>
      <p:ext uri="{BB962C8B-B14F-4D97-AF65-F5344CB8AC3E}">
        <p14:creationId xmlns:p14="http://schemas.microsoft.com/office/powerpoint/2010/main" val="2217573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39253-6809-B69A-D6D1-524FEEEBF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3CD1F-B0A1-5EC3-69BC-B30621B9A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25BDC1-2069-EF93-A688-F3A8E5FA4FD7}"/>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4A3BCA71-F270-8DAC-F564-2816BD1C0505}"/>
              </a:ext>
            </a:extLst>
          </p:cNvPr>
          <p:cNvSpPr>
            <a:spLocks noGrp="1"/>
          </p:cNvSpPr>
          <p:nvPr>
            <p:ph type="sldNum" sz="quarter" idx="5"/>
          </p:nvPr>
        </p:nvSpPr>
        <p:spPr/>
        <p:txBody>
          <a:bodyPr rtlCol="0"/>
          <a:lstStyle/>
          <a:p>
            <a:pPr rtl="0"/>
            <a:fld id="{BE60DC36-8EFA-4378-9855-E019C55AC472}" type="slidenum">
              <a:rPr lang="en-GB" smtClean="0"/>
              <a:t>11</a:t>
            </a:fld>
            <a:endParaRPr lang="en-GB"/>
          </a:p>
        </p:txBody>
      </p:sp>
    </p:spTree>
    <p:extLst>
      <p:ext uri="{BB962C8B-B14F-4D97-AF65-F5344CB8AC3E}">
        <p14:creationId xmlns:p14="http://schemas.microsoft.com/office/powerpoint/2010/main" val="2228290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12</a:t>
            </a:fld>
            <a:endParaRPr lang="en-GB"/>
          </a:p>
        </p:txBody>
      </p:sp>
    </p:spTree>
    <p:extLst>
      <p:ext uri="{BB962C8B-B14F-4D97-AF65-F5344CB8AC3E}">
        <p14:creationId xmlns:p14="http://schemas.microsoft.com/office/powerpoint/2010/main" val="448152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22A3B-8AF1-99A5-6CB9-8ECE0E978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94316-C392-AB5B-3156-93142260A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3663D-80F5-9F3D-5D23-CC8BDA260C9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B805A1D-B527-E727-8077-4DC06C68BAE3}"/>
              </a:ext>
            </a:extLst>
          </p:cNvPr>
          <p:cNvSpPr>
            <a:spLocks noGrp="1"/>
          </p:cNvSpPr>
          <p:nvPr>
            <p:ph type="sldNum" sz="quarter" idx="5"/>
          </p:nvPr>
        </p:nvSpPr>
        <p:spPr/>
        <p:txBody>
          <a:bodyPr/>
          <a:lstStyle/>
          <a:p>
            <a:pPr rtl="0"/>
            <a:fld id="{A89C7E07-3C67-C64C-8DA0-0404F6303970}" type="slidenum">
              <a:rPr lang="en-GB" smtClean="0"/>
              <a:t>13</a:t>
            </a:fld>
            <a:endParaRPr lang="en-GB"/>
          </a:p>
        </p:txBody>
      </p:sp>
    </p:spTree>
    <p:extLst>
      <p:ext uri="{BB962C8B-B14F-4D97-AF65-F5344CB8AC3E}">
        <p14:creationId xmlns:p14="http://schemas.microsoft.com/office/powerpoint/2010/main" val="3848320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90E6E-A774-9082-95A8-442A8587E3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A9688-C007-F63D-EAC1-8A3F44F0A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5EC54-B1BD-6B1D-15C0-6A539FB38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97BD379-BECE-1DFB-09BF-F65247842D48}"/>
              </a:ext>
            </a:extLst>
          </p:cNvPr>
          <p:cNvSpPr>
            <a:spLocks noGrp="1"/>
          </p:cNvSpPr>
          <p:nvPr>
            <p:ph type="sldNum" sz="quarter" idx="5"/>
          </p:nvPr>
        </p:nvSpPr>
        <p:spPr/>
        <p:txBody>
          <a:bodyPr/>
          <a:lstStyle/>
          <a:p>
            <a:pPr rtl="0"/>
            <a:fld id="{A89C7E07-3C67-C64C-8DA0-0404F6303970}" type="slidenum">
              <a:rPr lang="en-GB" smtClean="0"/>
              <a:t>14</a:t>
            </a:fld>
            <a:endParaRPr lang="en-GB"/>
          </a:p>
        </p:txBody>
      </p:sp>
    </p:spTree>
    <p:extLst>
      <p:ext uri="{BB962C8B-B14F-4D97-AF65-F5344CB8AC3E}">
        <p14:creationId xmlns:p14="http://schemas.microsoft.com/office/powerpoint/2010/main" val="2610834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D4F68-2B2A-F668-A9F9-C50A17134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8349B-5570-C9BC-6A89-83E5CA7398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CFC96E-17DE-D3D8-1577-798E66FB806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77F2318-4B47-0293-5F06-F22F029244DA}"/>
              </a:ext>
            </a:extLst>
          </p:cNvPr>
          <p:cNvSpPr>
            <a:spLocks noGrp="1"/>
          </p:cNvSpPr>
          <p:nvPr>
            <p:ph type="sldNum" sz="quarter" idx="5"/>
          </p:nvPr>
        </p:nvSpPr>
        <p:spPr/>
        <p:txBody>
          <a:bodyPr/>
          <a:lstStyle/>
          <a:p>
            <a:pPr rtl="0"/>
            <a:fld id="{A89C7E07-3C67-C64C-8DA0-0404F6303970}" type="slidenum">
              <a:rPr lang="en-GB" smtClean="0"/>
              <a:t>15</a:t>
            </a:fld>
            <a:endParaRPr lang="en-GB"/>
          </a:p>
        </p:txBody>
      </p:sp>
    </p:spTree>
    <p:extLst>
      <p:ext uri="{BB962C8B-B14F-4D97-AF65-F5344CB8AC3E}">
        <p14:creationId xmlns:p14="http://schemas.microsoft.com/office/powerpoint/2010/main" val="3938423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96D31-8023-15D1-1D25-7E553B02A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2D010-C258-D204-89CE-E60F416D13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6EE5A3-65F9-A7CC-9846-024F39005E88}"/>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9B1C4AEC-53EB-56EC-03FC-0F364DC4F6A8}"/>
              </a:ext>
            </a:extLst>
          </p:cNvPr>
          <p:cNvSpPr>
            <a:spLocks noGrp="1"/>
          </p:cNvSpPr>
          <p:nvPr>
            <p:ph type="sldNum" sz="quarter" idx="5"/>
          </p:nvPr>
        </p:nvSpPr>
        <p:spPr/>
        <p:txBody>
          <a:bodyPr rtlCol="0"/>
          <a:lstStyle/>
          <a:p>
            <a:pPr rtl="0"/>
            <a:fld id="{BE60DC36-8EFA-4378-9855-E019C55AC472}" type="slidenum">
              <a:rPr lang="en-GB" smtClean="0"/>
              <a:t>16</a:t>
            </a:fld>
            <a:endParaRPr lang="en-GB"/>
          </a:p>
        </p:txBody>
      </p:sp>
    </p:spTree>
    <p:extLst>
      <p:ext uri="{BB962C8B-B14F-4D97-AF65-F5344CB8AC3E}">
        <p14:creationId xmlns:p14="http://schemas.microsoft.com/office/powerpoint/2010/main" val="1838361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6C078-4EFD-CCF7-B714-6E986CE410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39C05-F363-6484-280B-2CE1ABEB7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41774-CA9A-7E17-05C3-D305E237C40F}"/>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89F801EB-4FA4-88F2-941F-B0CE8C263D93}"/>
              </a:ext>
            </a:extLst>
          </p:cNvPr>
          <p:cNvSpPr>
            <a:spLocks noGrp="1"/>
          </p:cNvSpPr>
          <p:nvPr>
            <p:ph type="sldNum" sz="quarter" idx="5"/>
          </p:nvPr>
        </p:nvSpPr>
        <p:spPr/>
        <p:txBody>
          <a:bodyPr rtlCol="0"/>
          <a:lstStyle/>
          <a:p>
            <a:pPr rtl="0"/>
            <a:fld id="{BE60DC36-8EFA-4378-9855-E019C55AC472}" type="slidenum">
              <a:rPr lang="en-GB" smtClean="0"/>
              <a:t>17</a:t>
            </a:fld>
            <a:endParaRPr lang="en-GB"/>
          </a:p>
        </p:txBody>
      </p:sp>
    </p:spTree>
    <p:extLst>
      <p:ext uri="{BB962C8B-B14F-4D97-AF65-F5344CB8AC3E}">
        <p14:creationId xmlns:p14="http://schemas.microsoft.com/office/powerpoint/2010/main" val="544963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0D1DE-646F-F352-88D6-A4B7FD7C8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734B5A-0F45-8933-E36E-834F96E79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95E3F-E27A-C239-43CF-817C9C6C7EE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AEFB86-824E-8FBC-B07B-4ED179FE215D}"/>
              </a:ext>
            </a:extLst>
          </p:cNvPr>
          <p:cNvSpPr>
            <a:spLocks noGrp="1"/>
          </p:cNvSpPr>
          <p:nvPr>
            <p:ph type="sldNum" sz="quarter" idx="5"/>
          </p:nvPr>
        </p:nvSpPr>
        <p:spPr/>
        <p:txBody>
          <a:bodyPr/>
          <a:lstStyle/>
          <a:p>
            <a:pPr rtl="0"/>
            <a:fld id="{A89C7E07-3C67-C64C-8DA0-0404F6303970}" type="slidenum">
              <a:rPr lang="en-GB" smtClean="0"/>
              <a:t>18</a:t>
            </a:fld>
            <a:endParaRPr lang="en-GB"/>
          </a:p>
        </p:txBody>
      </p:sp>
    </p:spTree>
    <p:extLst>
      <p:ext uri="{BB962C8B-B14F-4D97-AF65-F5344CB8AC3E}">
        <p14:creationId xmlns:p14="http://schemas.microsoft.com/office/powerpoint/2010/main" val="378860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D6481-7645-5A2D-DBDA-9D9EB01DD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4D233-B665-5D78-57D6-2CD1D314E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04E94-7A31-C4AC-6346-88DE1F0A4C8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35896AE-0F8E-F681-568B-60410494E66D}"/>
              </a:ext>
            </a:extLst>
          </p:cNvPr>
          <p:cNvSpPr>
            <a:spLocks noGrp="1"/>
          </p:cNvSpPr>
          <p:nvPr>
            <p:ph type="sldNum" sz="quarter" idx="5"/>
          </p:nvPr>
        </p:nvSpPr>
        <p:spPr/>
        <p:txBody>
          <a:bodyPr/>
          <a:lstStyle/>
          <a:p>
            <a:pPr rtl="0"/>
            <a:fld id="{A89C7E07-3C67-C64C-8DA0-0404F6303970}" type="slidenum">
              <a:rPr lang="en-GB" smtClean="0"/>
              <a:t>2</a:t>
            </a:fld>
            <a:endParaRPr lang="en-GB"/>
          </a:p>
        </p:txBody>
      </p:sp>
    </p:spTree>
    <p:extLst>
      <p:ext uri="{BB962C8B-B14F-4D97-AF65-F5344CB8AC3E}">
        <p14:creationId xmlns:p14="http://schemas.microsoft.com/office/powerpoint/2010/main" val="22517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B3F0EB-376F-4F2C-B34A-D09E3AC43A0F}" type="slidenum">
              <a:rPr lang="en-GB" smtClean="0"/>
              <a:t>3</a:t>
            </a:fld>
            <a:endParaRPr lang="en-GB"/>
          </a:p>
        </p:txBody>
      </p:sp>
    </p:spTree>
    <p:extLst>
      <p:ext uri="{BB962C8B-B14F-4D97-AF65-F5344CB8AC3E}">
        <p14:creationId xmlns:p14="http://schemas.microsoft.com/office/powerpoint/2010/main" val="360800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5493C-2EA9-FF93-7433-023CA55D2A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435B58-6AD1-62C0-254A-A0967777C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5E6DFB-62E1-BB8C-0B28-F3A3E6A0C79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A387D22-6333-C605-BA60-F90ECC569096}"/>
              </a:ext>
            </a:extLst>
          </p:cNvPr>
          <p:cNvSpPr>
            <a:spLocks noGrp="1"/>
          </p:cNvSpPr>
          <p:nvPr>
            <p:ph type="sldNum" sz="quarter" idx="5"/>
          </p:nvPr>
        </p:nvSpPr>
        <p:spPr/>
        <p:txBody>
          <a:bodyPr/>
          <a:lstStyle/>
          <a:p>
            <a:pPr rtl="0"/>
            <a:fld id="{A89C7E07-3C67-C64C-8DA0-0404F6303970}" type="slidenum">
              <a:rPr lang="en-GB" smtClean="0"/>
              <a:t>4</a:t>
            </a:fld>
            <a:endParaRPr lang="en-GB"/>
          </a:p>
        </p:txBody>
      </p:sp>
    </p:spTree>
    <p:extLst>
      <p:ext uri="{BB962C8B-B14F-4D97-AF65-F5344CB8AC3E}">
        <p14:creationId xmlns:p14="http://schemas.microsoft.com/office/powerpoint/2010/main" val="286926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2B603-E3D8-752F-D762-D4FFB1F7F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0EAB8-6DF5-5965-2FD2-367722B3B3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D7A7CF-4C11-0CCD-180C-E81E3E258516}"/>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69C39D73-236F-9D88-3A9F-301BCD0FD5BA}"/>
              </a:ext>
            </a:extLst>
          </p:cNvPr>
          <p:cNvSpPr>
            <a:spLocks noGrp="1"/>
          </p:cNvSpPr>
          <p:nvPr>
            <p:ph type="sldNum" sz="quarter" idx="5"/>
          </p:nvPr>
        </p:nvSpPr>
        <p:spPr/>
        <p:txBody>
          <a:bodyPr rtlCol="0"/>
          <a:lstStyle/>
          <a:p>
            <a:pPr rtl="0"/>
            <a:fld id="{BE60DC36-8EFA-4378-9855-E019C55AC472}" type="slidenum">
              <a:rPr lang="en-GB" smtClean="0"/>
              <a:t>5</a:t>
            </a:fld>
            <a:endParaRPr lang="en-GB"/>
          </a:p>
        </p:txBody>
      </p:sp>
    </p:spTree>
    <p:extLst>
      <p:ext uri="{BB962C8B-B14F-4D97-AF65-F5344CB8AC3E}">
        <p14:creationId xmlns:p14="http://schemas.microsoft.com/office/powerpoint/2010/main" val="1210533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9F5E9-0528-308A-6216-553458AD0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13557-52EF-2DA8-114A-DBA19A9057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9A3A6-D06C-0555-9B91-1875671354A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221A84-2A77-F736-7822-4DFA417A0DAC}"/>
              </a:ext>
            </a:extLst>
          </p:cNvPr>
          <p:cNvSpPr>
            <a:spLocks noGrp="1"/>
          </p:cNvSpPr>
          <p:nvPr>
            <p:ph type="sldNum" sz="quarter" idx="5"/>
          </p:nvPr>
        </p:nvSpPr>
        <p:spPr/>
        <p:txBody>
          <a:bodyPr/>
          <a:lstStyle/>
          <a:p>
            <a:pPr rtl="0"/>
            <a:fld id="{A89C7E07-3C67-C64C-8DA0-0404F6303970}" type="slidenum">
              <a:rPr lang="en-GB" smtClean="0"/>
              <a:t>6</a:t>
            </a:fld>
            <a:endParaRPr lang="en-GB"/>
          </a:p>
        </p:txBody>
      </p:sp>
    </p:spTree>
    <p:extLst>
      <p:ext uri="{BB962C8B-B14F-4D97-AF65-F5344CB8AC3E}">
        <p14:creationId xmlns:p14="http://schemas.microsoft.com/office/powerpoint/2010/main" val="421888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215B1-C285-B60D-56F3-C5CF4C5995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AFAED-1414-4D06-19B6-0008E94292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0DF56-F87D-F638-97A3-8955A8C607D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5A81D67-97BC-1C2C-159F-D87CB831300F}"/>
              </a:ext>
            </a:extLst>
          </p:cNvPr>
          <p:cNvSpPr>
            <a:spLocks noGrp="1"/>
          </p:cNvSpPr>
          <p:nvPr>
            <p:ph type="sldNum" sz="quarter" idx="5"/>
          </p:nvPr>
        </p:nvSpPr>
        <p:spPr/>
        <p:txBody>
          <a:bodyPr/>
          <a:lstStyle/>
          <a:p>
            <a:pPr rtl="0"/>
            <a:fld id="{A89C7E07-3C67-C64C-8DA0-0404F6303970}" type="slidenum">
              <a:rPr lang="en-GB" smtClean="0"/>
              <a:t>7</a:t>
            </a:fld>
            <a:endParaRPr lang="en-GB"/>
          </a:p>
        </p:txBody>
      </p:sp>
    </p:spTree>
    <p:extLst>
      <p:ext uri="{BB962C8B-B14F-4D97-AF65-F5344CB8AC3E}">
        <p14:creationId xmlns:p14="http://schemas.microsoft.com/office/powerpoint/2010/main" val="2538765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6437F-525B-B27E-1813-6E077DBDF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476676-17C5-B361-8AEE-195BE7DBD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FAE43E-5F7B-4816-7EE2-AC93BEF41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3C282F-4E70-4139-A7A7-0E64065DAE6B}"/>
              </a:ext>
            </a:extLst>
          </p:cNvPr>
          <p:cNvSpPr>
            <a:spLocks noGrp="1"/>
          </p:cNvSpPr>
          <p:nvPr>
            <p:ph type="sldNum" sz="quarter" idx="5"/>
          </p:nvPr>
        </p:nvSpPr>
        <p:spPr/>
        <p:txBody>
          <a:bodyPr/>
          <a:lstStyle/>
          <a:p>
            <a:pPr rtl="0"/>
            <a:fld id="{A89C7E07-3C67-C64C-8DA0-0404F6303970}" type="slidenum">
              <a:rPr lang="en-GB" smtClean="0"/>
              <a:t>8</a:t>
            </a:fld>
            <a:endParaRPr lang="en-GB"/>
          </a:p>
        </p:txBody>
      </p:sp>
    </p:spTree>
    <p:extLst>
      <p:ext uri="{BB962C8B-B14F-4D97-AF65-F5344CB8AC3E}">
        <p14:creationId xmlns:p14="http://schemas.microsoft.com/office/powerpoint/2010/main" val="1413103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A55A5-6AC6-AE2A-7E06-725DFE7DB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183D1-712D-39A5-B03C-122890D89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D807B3-29D3-6440-9EA2-7234ACF4F4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5D33060-DCA2-6612-C732-53416138A757}"/>
              </a:ext>
            </a:extLst>
          </p:cNvPr>
          <p:cNvSpPr>
            <a:spLocks noGrp="1"/>
          </p:cNvSpPr>
          <p:nvPr>
            <p:ph type="sldNum" sz="quarter" idx="5"/>
          </p:nvPr>
        </p:nvSpPr>
        <p:spPr/>
        <p:txBody>
          <a:bodyPr/>
          <a:lstStyle/>
          <a:p>
            <a:pPr rtl="0"/>
            <a:fld id="{A89C7E07-3C67-C64C-8DA0-0404F6303970}" type="slidenum">
              <a:rPr lang="en-GB" smtClean="0"/>
              <a:t>9</a:t>
            </a:fld>
            <a:endParaRPr lang="en-GB"/>
          </a:p>
        </p:txBody>
      </p:sp>
    </p:spTree>
    <p:extLst>
      <p:ext uri="{BB962C8B-B14F-4D97-AF65-F5344CB8AC3E}">
        <p14:creationId xmlns:p14="http://schemas.microsoft.com/office/powerpoint/2010/main" val="189548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864C-44C4-4000-952D-01F31BFB3FD3}"/>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21392E06-C914-467E-9D4F-BD763EDA2DD5}"/>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4" name="Date Placeholder 3">
            <a:extLst>
              <a:ext uri="{FF2B5EF4-FFF2-40B4-BE49-F238E27FC236}">
                <a16:creationId xmlns:a16="http://schemas.microsoft.com/office/drawing/2014/main" id="{1FBEFBAF-82E9-49AD-B2CF-7D154E024431}"/>
              </a:ext>
            </a:extLst>
          </p:cNvPr>
          <p:cNvSpPr>
            <a:spLocks noGrp="1"/>
          </p:cNvSpPr>
          <p:nvPr>
            <p:ph type="dt" sz="half" idx="10"/>
          </p:nvPr>
        </p:nvSpPr>
        <p:spPr/>
        <p:txBody>
          <a:bodyPr rtlCol="0"/>
          <a:lstStyle/>
          <a:p>
            <a:pPr rtl="0"/>
            <a:fld id="{87DD02D0-D2C8-4FC8-81B2-9A2721C42614}" type="datetime1">
              <a:rPr lang="en-GB" noProof="0" smtClean="0"/>
              <a:t>27/03/2025</a:t>
            </a:fld>
            <a:endParaRPr lang="en-GB" noProof="0"/>
          </a:p>
        </p:txBody>
      </p:sp>
      <p:sp>
        <p:nvSpPr>
          <p:cNvPr id="5" name="Footer Placeholder 4">
            <a:extLst>
              <a:ext uri="{FF2B5EF4-FFF2-40B4-BE49-F238E27FC236}">
                <a16:creationId xmlns:a16="http://schemas.microsoft.com/office/drawing/2014/main" id="{5AD8006A-94B1-44F7-972D-56767EDE3CC3}"/>
              </a:ext>
            </a:extLst>
          </p:cNvPr>
          <p:cNvSpPr>
            <a:spLocks noGrp="1"/>
          </p:cNvSpPr>
          <p:nvPr>
            <p:ph type="ftr" sz="quarter" idx="11"/>
          </p:nvPr>
        </p:nvSpPr>
        <p:spPr/>
        <p:txBody>
          <a:bodyPr rtlCol="0"/>
          <a:lstStyle/>
          <a:p>
            <a:pPr rtl="0"/>
            <a:endParaRPr lang="en-GB" noProof="0"/>
          </a:p>
        </p:txBody>
      </p:sp>
      <p:sp>
        <p:nvSpPr>
          <p:cNvPr id="6" name="Slide Number Placeholder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485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B869-BFB2-4C20-8AB1-46704BB3D177}"/>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Vertical Text Placeholder 2">
            <a:extLst>
              <a:ext uri="{FF2B5EF4-FFF2-40B4-BE49-F238E27FC236}">
                <a16:creationId xmlns:a16="http://schemas.microsoft.com/office/drawing/2014/main" id="{19F007DB-4F12-4428-9C48-5120DF07046D}"/>
              </a:ext>
            </a:extLst>
          </p:cNvPr>
          <p:cNvSpPr>
            <a:spLocks noGrp="1"/>
          </p:cNvSpPr>
          <p:nvPr>
            <p:ph type="body" orient="vert" idx="1" hasCustomPrompt="1"/>
          </p:nvPr>
        </p:nvSpPr>
        <p:spPr/>
        <p:txBody>
          <a:bodyPr vert="eaVert"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a:extLst>
              <a:ext uri="{FF2B5EF4-FFF2-40B4-BE49-F238E27FC236}">
                <a16:creationId xmlns:a16="http://schemas.microsoft.com/office/drawing/2014/main" id="{16FFA8DA-0E31-4CA6-BBFC-2467AAD1D30B}"/>
              </a:ext>
            </a:extLst>
          </p:cNvPr>
          <p:cNvSpPr>
            <a:spLocks noGrp="1"/>
          </p:cNvSpPr>
          <p:nvPr>
            <p:ph type="dt" sz="half" idx="10"/>
          </p:nvPr>
        </p:nvSpPr>
        <p:spPr/>
        <p:txBody>
          <a:bodyPr rtlCol="0"/>
          <a:lstStyle/>
          <a:p>
            <a:pPr rtl="0"/>
            <a:fld id="{8EA02179-5326-473E-AA98-2ABA5AC32EA4}" type="datetime1">
              <a:rPr lang="en-GB" noProof="0" smtClean="0"/>
              <a:t>27/03/2025</a:t>
            </a:fld>
            <a:endParaRPr lang="en-GB" noProof="0"/>
          </a:p>
        </p:txBody>
      </p:sp>
      <p:sp>
        <p:nvSpPr>
          <p:cNvPr id="5" name="Footer Placeholder 4">
            <a:extLst>
              <a:ext uri="{FF2B5EF4-FFF2-40B4-BE49-F238E27FC236}">
                <a16:creationId xmlns:a16="http://schemas.microsoft.com/office/drawing/2014/main" id="{064974BD-9845-459A-9AAA-12731E2507C4}"/>
              </a:ext>
            </a:extLst>
          </p:cNvPr>
          <p:cNvSpPr>
            <a:spLocks noGrp="1"/>
          </p:cNvSpPr>
          <p:nvPr>
            <p:ph type="ftr" sz="quarter" idx="11"/>
          </p:nvPr>
        </p:nvSpPr>
        <p:spPr/>
        <p:txBody>
          <a:bodyPr rtlCol="0"/>
          <a:lstStyle/>
          <a:p>
            <a:pPr rtl="0"/>
            <a:endParaRPr lang="en-GB" noProof="0"/>
          </a:p>
        </p:txBody>
      </p:sp>
      <p:sp>
        <p:nvSpPr>
          <p:cNvPr id="6" name="Slide Number Placeholder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39314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B5D73-1652-4A8E-B5A3-101523D7290A}"/>
              </a:ext>
            </a:extLst>
          </p:cNvPr>
          <p:cNvSpPr>
            <a:spLocks noGrp="1"/>
          </p:cNvSpPr>
          <p:nvPr>
            <p:ph type="title" orient="vert"/>
          </p:nvPr>
        </p:nvSpPr>
        <p:spPr>
          <a:xfrm>
            <a:off x="8724900" y="365125"/>
            <a:ext cx="2628900" cy="5811838"/>
          </a:xfrm>
        </p:spPr>
        <p:txBody>
          <a:bodyPr vert="eaVert" rtlCol="0"/>
          <a:lstStyle/>
          <a:p>
            <a:pPr rtl="0"/>
            <a:r>
              <a:rPr lang="en-US" noProof="0"/>
              <a:t>Click to edit Master title style</a:t>
            </a:r>
            <a:endParaRPr lang="en-GB" noProof="0"/>
          </a:p>
        </p:txBody>
      </p:sp>
      <p:sp>
        <p:nvSpPr>
          <p:cNvPr id="3" name="Vertical Text Placeholder 2">
            <a:extLst>
              <a:ext uri="{FF2B5EF4-FFF2-40B4-BE49-F238E27FC236}">
                <a16:creationId xmlns:a16="http://schemas.microsoft.com/office/drawing/2014/main" id="{A9B7FB99-7425-444D-B602-01B672BCE8C6}"/>
              </a:ext>
            </a:extLst>
          </p:cNvPr>
          <p:cNvSpPr>
            <a:spLocks noGrp="1"/>
          </p:cNvSpPr>
          <p:nvPr>
            <p:ph type="body" orient="vert" idx="1" hasCustomPrompt="1"/>
          </p:nvPr>
        </p:nvSpPr>
        <p:spPr>
          <a:xfrm>
            <a:off x="838200" y="365125"/>
            <a:ext cx="7734300" cy="5811838"/>
          </a:xfrm>
        </p:spPr>
        <p:txBody>
          <a:bodyPr vert="eaVert"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a:extLst>
              <a:ext uri="{FF2B5EF4-FFF2-40B4-BE49-F238E27FC236}">
                <a16:creationId xmlns:a16="http://schemas.microsoft.com/office/drawing/2014/main" id="{00EEA9C5-552A-48A1-AB54-ED54209B3B48}"/>
              </a:ext>
            </a:extLst>
          </p:cNvPr>
          <p:cNvSpPr>
            <a:spLocks noGrp="1"/>
          </p:cNvSpPr>
          <p:nvPr>
            <p:ph type="dt" sz="half" idx="10"/>
          </p:nvPr>
        </p:nvSpPr>
        <p:spPr/>
        <p:txBody>
          <a:bodyPr rtlCol="0"/>
          <a:lstStyle/>
          <a:p>
            <a:pPr rtl="0"/>
            <a:fld id="{764D4770-22FF-4FBD-A847-3729E4B4F20C}" type="datetime1">
              <a:rPr lang="en-GB" noProof="0" smtClean="0"/>
              <a:t>27/03/2025</a:t>
            </a:fld>
            <a:endParaRPr lang="en-GB" noProof="0"/>
          </a:p>
        </p:txBody>
      </p:sp>
      <p:sp>
        <p:nvSpPr>
          <p:cNvPr id="5" name="Footer Placeholder 4">
            <a:extLst>
              <a:ext uri="{FF2B5EF4-FFF2-40B4-BE49-F238E27FC236}">
                <a16:creationId xmlns:a16="http://schemas.microsoft.com/office/drawing/2014/main" id="{1A83AAA3-4155-48FB-8F00-16DBE0C9C256}"/>
              </a:ext>
            </a:extLst>
          </p:cNvPr>
          <p:cNvSpPr>
            <a:spLocks noGrp="1"/>
          </p:cNvSpPr>
          <p:nvPr>
            <p:ph type="ftr" sz="quarter" idx="11"/>
          </p:nvPr>
        </p:nvSpPr>
        <p:spPr/>
        <p:txBody>
          <a:bodyPr rtlCol="0"/>
          <a:lstStyle/>
          <a:p>
            <a:pPr rtl="0"/>
            <a:endParaRPr lang="en-GB" noProof="0"/>
          </a:p>
        </p:txBody>
      </p:sp>
      <p:sp>
        <p:nvSpPr>
          <p:cNvPr id="6" name="Slide Number Placeholder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174680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n-US" noProof="0"/>
              <a:t>Click to edit Master title style</a:t>
            </a:r>
            <a:endParaRPr lang="en-GB" noProof="0"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60236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n-US" noProof="0"/>
              <a:t>Click icon to add picture</a:t>
            </a:r>
            <a:endParaRPr lang="en-GB" noProof="0"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n-US" noProof="0"/>
              <a:t>Click icon to add picture</a:t>
            </a:r>
            <a:endParaRPr lang="en-GB" noProof="0"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n-US" noProof="0"/>
              <a:t>Click icon to add picture</a:t>
            </a:r>
            <a:endParaRPr lang="en-GB" noProof="0"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n-US" noProof="0"/>
              <a:t>Click icon to add picture</a:t>
            </a:r>
            <a:endParaRPr lang="en-GB" noProof="0"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fld id="{D21FA074-9295-430E-9633-F682F8C96958}" type="datetime3">
              <a:rPr lang="en-GB" noProof="0" smtClean="0">
                <a:latin typeface="+mn-lt"/>
              </a:rPr>
              <a:t>27 March, 2025</a:t>
            </a:fld>
            <a:endParaRPr lang="en-GB" noProof="0"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686426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en-US" noProof="0"/>
              <a:t>Click icon to add picture</a:t>
            </a:r>
            <a:endParaRPr lang="en-GB" noProof="0"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94200668-9301-4F8B-89F3-A4E2AEA80049}" type="datetime3">
              <a:rPr lang="en-GB" noProof="0" smtClean="0">
                <a:latin typeface="+mn-lt"/>
              </a:rPr>
              <a:t>27 March, 2025</a:t>
            </a:fld>
            <a:endParaRPr lang="en-GB" noProof="0"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1473282856"/>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7FBE-061D-452C-A8A6-213063CFD678}"/>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433A3535-1708-499D-B5D2-7D8F9FD182D0}"/>
              </a:ext>
            </a:extLst>
          </p:cNvPr>
          <p:cNvSpPr>
            <a:spLocks noGrp="1"/>
          </p:cNvSpPr>
          <p:nvPr>
            <p:ph idx="1" hasCustomPrompt="1"/>
          </p:nvPr>
        </p:nvSpPr>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a:extLst>
              <a:ext uri="{FF2B5EF4-FFF2-40B4-BE49-F238E27FC236}">
                <a16:creationId xmlns:a16="http://schemas.microsoft.com/office/drawing/2014/main" id="{ACB06063-A112-49AB-80C8-504D99ECD771}"/>
              </a:ext>
            </a:extLst>
          </p:cNvPr>
          <p:cNvSpPr>
            <a:spLocks noGrp="1"/>
          </p:cNvSpPr>
          <p:nvPr>
            <p:ph type="dt" sz="half" idx="10"/>
          </p:nvPr>
        </p:nvSpPr>
        <p:spPr/>
        <p:txBody>
          <a:bodyPr rtlCol="0"/>
          <a:lstStyle/>
          <a:p>
            <a:pPr rtl="0"/>
            <a:fld id="{B0DD5949-724A-457F-9071-62DBDC5A6936}" type="datetime1">
              <a:rPr lang="en-GB" noProof="0" smtClean="0"/>
              <a:t>27/03/2025</a:t>
            </a:fld>
            <a:endParaRPr lang="en-GB" noProof="0"/>
          </a:p>
        </p:txBody>
      </p:sp>
      <p:sp>
        <p:nvSpPr>
          <p:cNvPr id="5" name="Footer Placeholder 4">
            <a:extLst>
              <a:ext uri="{FF2B5EF4-FFF2-40B4-BE49-F238E27FC236}">
                <a16:creationId xmlns:a16="http://schemas.microsoft.com/office/drawing/2014/main" id="{6344C8D5-F898-4318-A76D-1FBD87329198}"/>
              </a:ext>
            </a:extLst>
          </p:cNvPr>
          <p:cNvSpPr>
            <a:spLocks noGrp="1"/>
          </p:cNvSpPr>
          <p:nvPr>
            <p:ph type="ftr" sz="quarter" idx="11"/>
          </p:nvPr>
        </p:nvSpPr>
        <p:spPr/>
        <p:txBody>
          <a:bodyPr rtlCol="0"/>
          <a:lstStyle/>
          <a:p>
            <a:pPr rtl="0"/>
            <a:endParaRPr lang="en-GB" noProof="0"/>
          </a:p>
        </p:txBody>
      </p:sp>
      <p:sp>
        <p:nvSpPr>
          <p:cNvPr id="6" name="Slide Number Placeholder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278928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CABF-E3C1-431A-A69C-D4881CC43F0F}"/>
              </a:ext>
            </a:extLst>
          </p:cNvPr>
          <p:cNvSpPr>
            <a:spLocks noGrp="1"/>
          </p:cNvSpPr>
          <p:nvPr>
            <p:ph type="title"/>
          </p:nvPr>
        </p:nvSpPr>
        <p:spPr>
          <a:xfrm>
            <a:off x="831850" y="1709738"/>
            <a:ext cx="10515600" cy="2852737"/>
          </a:xfrm>
        </p:spPr>
        <p:txBody>
          <a:bodyPr rtlCol="0" anchor="b"/>
          <a:lstStyle>
            <a:lvl1pPr>
              <a:defRPr sz="6000"/>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D5584226-69DA-4211-B2C8-C29FD05A4A69}"/>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Edit Master text styles</a:t>
            </a:r>
          </a:p>
        </p:txBody>
      </p:sp>
      <p:sp>
        <p:nvSpPr>
          <p:cNvPr id="4" name="Date Placeholder 3">
            <a:extLst>
              <a:ext uri="{FF2B5EF4-FFF2-40B4-BE49-F238E27FC236}">
                <a16:creationId xmlns:a16="http://schemas.microsoft.com/office/drawing/2014/main" id="{D5FF82DB-B518-40FD-8A66-44B874C055FB}"/>
              </a:ext>
            </a:extLst>
          </p:cNvPr>
          <p:cNvSpPr>
            <a:spLocks noGrp="1"/>
          </p:cNvSpPr>
          <p:nvPr>
            <p:ph type="dt" sz="half" idx="10"/>
          </p:nvPr>
        </p:nvSpPr>
        <p:spPr/>
        <p:txBody>
          <a:bodyPr rtlCol="0"/>
          <a:lstStyle/>
          <a:p>
            <a:pPr rtl="0"/>
            <a:fld id="{9CF4D177-4669-4F6B-B039-5C60F04A3CB9}" type="datetime1">
              <a:rPr lang="en-GB" noProof="0" smtClean="0"/>
              <a:t>27/03/2025</a:t>
            </a:fld>
            <a:endParaRPr lang="en-GB" noProof="0"/>
          </a:p>
        </p:txBody>
      </p:sp>
      <p:sp>
        <p:nvSpPr>
          <p:cNvPr id="5" name="Footer Placeholder 4">
            <a:extLst>
              <a:ext uri="{FF2B5EF4-FFF2-40B4-BE49-F238E27FC236}">
                <a16:creationId xmlns:a16="http://schemas.microsoft.com/office/drawing/2014/main" id="{FCC1CCEE-725F-4745-837B-87EFB70E71D8}"/>
              </a:ext>
            </a:extLst>
          </p:cNvPr>
          <p:cNvSpPr>
            <a:spLocks noGrp="1"/>
          </p:cNvSpPr>
          <p:nvPr>
            <p:ph type="ftr" sz="quarter" idx="11"/>
          </p:nvPr>
        </p:nvSpPr>
        <p:spPr/>
        <p:txBody>
          <a:bodyPr rtlCol="0"/>
          <a:lstStyle/>
          <a:p>
            <a:pPr rtl="0"/>
            <a:endParaRPr lang="en-GB" noProof="0"/>
          </a:p>
        </p:txBody>
      </p:sp>
      <p:sp>
        <p:nvSpPr>
          <p:cNvPr id="6" name="Slide Number Placeholder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12300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9BDC-6F21-4EF5-A8DD-E35E27EACA58}"/>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B968D5F-2AB6-42D3-A54E-AB3E60325170}"/>
              </a:ext>
            </a:extLst>
          </p:cNvPr>
          <p:cNvSpPr>
            <a:spLocks noGrp="1"/>
          </p:cNvSpPr>
          <p:nvPr>
            <p:ph sz="half" idx="1" hasCustomPrompt="1"/>
          </p:nvPr>
        </p:nvSpPr>
        <p:spPr>
          <a:xfrm>
            <a:off x="838200" y="1825625"/>
            <a:ext cx="5181600" cy="435133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a:extLst>
              <a:ext uri="{FF2B5EF4-FFF2-40B4-BE49-F238E27FC236}">
                <a16:creationId xmlns:a16="http://schemas.microsoft.com/office/drawing/2014/main" id="{465AB07F-D5F7-402A-AE4E-027BF1CA9127}"/>
              </a:ext>
            </a:extLst>
          </p:cNvPr>
          <p:cNvSpPr>
            <a:spLocks noGrp="1"/>
          </p:cNvSpPr>
          <p:nvPr>
            <p:ph sz="half" idx="2" hasCustomPrompt="1"/>
          </p:nvPr>
        </p:nvSpPr>
        <p:spPr>
          <a:xfrm>
            <a:off x="6172200" y="1825625"/>
            <a:ext cx="5181600" cy="435133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a:extLst>
              <a:ext uri="{FF2B5EF4-FFF2-40B4-BE49-F238E27FC236}">
                <a16:creationId xmlns:a16="http://schemas.microsoft.com/office/drawing/2014/main" id="{85108EDC-3863-43B9-93C7-37465DC73B28}"/>
              </a:ext>
            </a:extLst>
          </p:cNvPr>
          <p:cNvSpPr>
            <a:spLocks noGrp="1"/>
          </p:cNvSpPr>
          <p:nvPr>
            <p:ph type="dt" sz="half" idx="10"/>
          </p:nvPr>
        </p:nvSpPr>
        <p:spPr/>
        <p:txBody>
          <a:bodyPr rtlCol="0"/>
          <a:lstStyle/>
          <a:p>
            <a:pPr rtl="0"/>
            <a:fld id="{0C0D1440-409F-4435-AC05-488A68747824}" type="datetime1">
              <a:rPr lang="en-GB" noProof="0" smtClean="0"/>
              <a:t>27/03/2025</a:t>
            </a:fld>
            <a:endParaRPr lang="en-GB" noProof="0"/>
          </a:p>
        </p:txBody>
      </p:sp>
      <p:sp>
        <p:nvSpPr>
          <p:cNvPr id="6" name="Footer Placeholder 5">
            <a:extLst>
              <a:ext uri="{FF2B5EF4-FFF2-40B4-BE49-F238E27FC236}">
                <a16:creationId xmlns:a16="http://schemas.microsoft.com/office/drawing/2014/main" id="{A777D452-958D-4159-A9A4-16DD29680A04}"/>
              </a:ext>
            </a:extLst>
          </p:cNvPr>
          <p:cNvSpPr>
            <a:spLocks noGrp="1"/>
          </p:cNvSpPr>
          <p:nvPr>
            <p:ph type="ftr" sz="quarter" idx="11"/>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3974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C848-926A-4FD3-A311-A100A2662BE1}"/>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3C8ECD90-B4F0-4DFB-BB3D-F2310207896F}"/>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3">
            <a:extLst>
              <a:ext uri="{FF2B5EF4-FFF2-40B4-BE49-F238E27FC236}">
                <a16:creationId xmlns:a16="http://schemas.microsoft.com/office/drawing/2014/main" id="{335A6C3A-033E-474B-AB97-D8291A04E7DD}"/>
              </a:ext>
            </a:extLst>
          </p:cNvPr>
          <p:cNvSpPr>
            <a:spLocks noGrp="1"/>
          </p:cNvSpPr>
          <p:nvPr>
            <p:ph sz="half" idx="2" hasCustomPrompt="1"/>
          </p:nvPr>
        </p:nvSpPr>
        <p:spPr>
          <a:xfrm>
            <a:off x="839788" y="2505075"/>
            <a:ext cx="5157787" cy="3684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A532B928-3A23-4FCA-AD1F-E45A467B54F5}"/>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6" name="Content Placeholder 5">
            <a:extLst>
              <a:ext uri="{FF2B5EF4-FFF2-40B4-BE49-F238E27FC236}">
                <a16:creationId xmlns:a16="http://schemas.microsoft.com/office/drawing/2014/main" id="{3BDC8376-6FC6-4A11-B0DB-9A148E9C00E2}"/>
              </a:ext>
            </a:extLst>
          </p:cNvPr>
          <p:cNvSpPr>
            <a:spLocks noGrp="1"/>
          </p:cNvSpPr>
          <p:nvPr>
            <p:ph sz="quarter" idx="4" hasCustomPrompt="1"/>
          </p:nvPr>
        </p:nvSpPr>
        <p:spPr>
          <a:xfrm>
            <a:off x="6172200" y="2505075"/>
            <a:ext cx="5183188" cy="3684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a:extLst>
              <a:ext uri="{FF2B5EF4-FFF2-40B4-BE49-F238E27FC236}">
                <a16:creationId xmlns:a16="http://schemas.microsoft.com/office/drawing/2014/main" id="{6E80206F-8846-425C-A56E-16FFBA442014}"/>
              </a:ext>
            </a:extLst>
          </p:cNvPr>
          <p:cNvSpPr>
            <a:spLocks noGrp="1"/>
          </p:cNvSpPr>
          <p:nvPr>
            <p:ph type="dt" sz="half" idx="10"/>
          </p:nvPr>
        </p:nvSpPr>
        <p:spPr/>
        <p:txBody>
          <a:bodyPr rtlCol="0"/>
          <a:lstStyle/>
          <a:p>
            <a:pPr rtl="0"/>
            <a:fld id="{6846CAB0-7073-440B-95BC-975676187D91}" type="datetime1">
              <a:rPr lang="en-GB" noProof="0" smtClean="0"/>
              <a:t>27/03/2025</a:t>
            </a:fld>
            <a:endParaRPr lang="en-GB" noProof="0"/>
          </a:p>
        </p:txBody>
      </p:sp>
      <p:sp>
        <p:nvSpPr>
          <p:cNvPr id="8" name="Footer Placeholder 7">
            <a:extLst>
              <a:ext uri="{FF2B5EF4-FFF2-40B4-BE49-F238E27FC236}">
                <a16:creationId xmlns:a16="http://schemas.microsoft.com/office/drawing/2014/main" id="{6A45E89F-12CF-4561-A5F2-1E05783A3063}"/>
              </a:ext>
            </a:extLst>
          </p:cNvPr>
          <p:cNvSpPr>
            <a:spLocks noGrp="1"/>
          </p:cNvSpPr>
          <p:nvPr>
            <p:ph type="ftr" sz="quarter" idx="11"/>
          </p:nvPr>
        </p:nvSpPr>
        <p:spPr/>
        <p:txBody>
          <a:bodyPr rtlCol="0"/>
          <a:lstStyle/>
          <a:p>
            <a:pPr rtl="0"/>
            <a:endParaRPr lang="en-GB" noProof="0"/>
          </a:p>
        </p:txBody>
      </p:sp>
      <p:sp>
        <p:nvSpPr>
          <p:cNvPr id="9" name="Slide Number Placeholder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46905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E367-8DA0-4655-BCBC-F4280D8642CD}"/>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2FEF9592-AA3C-4CF8-A5DB-4D010195A438}"/>
              </a:ext>
            </a:extLst>
          </p:cNvPr>
          <p:cNvSpPr>
            <a:spLocks noGrp="1"/>
          </p:cNvSpPr>
          <p:nvPr>
            <p:ph type="dt" sz="half" idx="10"/>
          </p:nvPr>
        </p:nvSpPr>
        <p:spPr/>
        <p:txBody>
          <a:bodyPr rtlCol="0"/>
          <a:lstStyle/>
          <a:p>
            <a:pPr rtl="0"/>
            <a:fld id="{F03D72C7-8C80-451C-98FA-C5BDBD060ED9}" type="datetime1">
              <a:rPr lang="en-GB" noProof="0" smtClean="0"/>
              <a:t>27/03/2025</a:t>
            </a:fld>
            <a:endParaRPr lang="en-GB" noProof="0"/>
          </a:p>
        </p:txBody>
      </p:sp>
      <p:sp>
        <p:nvSpPr>
          <p:cNvPr id="4" name="Footer Placeholder 3">
            <a:extLst>
              <a:ext uri="{FF2B5EF4-FFF2-40B4-BE49-F238E27FC236}">
                <a16:creationId xmlns:a16="http://schemas.microsoft.com/office/drawing/2014/main" id="{3C2C9377-F93E-4515-852A-264707755154}"/>
              </a:ext>
            </a:extLst>
          </p:cNvPr>
          <p:cNvSpPr>
            <a:spLocks noGrp="1"/>
          </p:cNvSpPr>
          <p:nvPr>
            <p:ph type="ftr" sz="quarter" idx="11"/>
          </p:nvPr>
        </p:nvSpPr>
        <p:spPr/>
        <p:txBody>
          <a:bodyPr rtlCol="0"/>
          <a:lstStyle/>
          <a:p>
            <a:pPr rtl="0"/>
            <a:endParaRPr lang="en-GB" noProof="0"/>
          </a:p>
        </p:txBody>
      </p:sp>
      <p:sp>
        <p:nvSpPr>
          <p:cNvPr id="5" name="Slide Number Placeholder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362555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599B4-6AB2-4190-82B5-7667EE1E922A}"/>
              </a:ext>
            </a:extLst>
          </p:cNvPr>
          <p:cNvSpPr>
            <a:spLocks noGrp="1"/>
          </p:cNvSpPr>
          <p:nvPr>
            <p:ph type="dt" sz="half" idx="10"/>
          </p:nvPr>
        </p:nvSpPr>
        <p:spPr/>
        <p:txBody>
          <a:bodyPr rtlCol="0"/>
          <a:lstStyle/>
          <a:p>
            <a:pPr rtl="0"/>
            <a:fld id="{1291EEA3-59B9-4F51-885F-7E8B6CB66D83}" type="datetime1">
              <a:rPr lang="en-GB" noProof="0" smtClean="0"/>
              <a:t>27/03/2025</a:t>
            </a:fld>
            <a:endParaRPr lang="en-GB" noProof="0"/>
          </a:p>
        </p:txBody>
      </p:sp>
      <p:sp>
        <p:nvSpPr>
          <p:cNvPr id="3" name="Footer Placeholder 2">
            <a:extLst>
              <a:ext uri="{FF2B5EF4-FFF2-40B4-BE49-F238E27FC236}">
                <a16:creationId xmlns:a16="http://schemas.microsoft.com/office/drawing/2014/main" id="{1B8FBFB3-AD86-4E39-B8AE-B4EC14528156}"/>
              </a:ext>
            </a:extLst>
          </p:cNvPr>
          <p:cNvSpPr>
            <a:spLocks noGrp="1"/>
          </p:cNvSpPr>
          <p:nvPr>
            <p:ph type="ftr" sz="quarter" idx="11"/>
          </p:nvPr>
        </p:nvSpPr>
        <p:spPr/>
        <p:txBody>
          <a:bodyPr rtlCol="0"/>
          <a:lstStyle/>
          <a:p>
            <a:pPr rtl="0"/>
            <a:endParaRPr lang="en-GB" noProof="0"/>
          </a:p>
        </p:txBody>
      </p:sp>
      <p:sp>
        <p:nvSpPr>
          <p:cNvPr id="4" name="Slide Number Placeholder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30582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3DA1-5CB8-405D-9613-8A9B7BC5664C}"/>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842BB15-A24D-42E9-9CAE-BB827226301E}"/>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a:extLst>
              <a:ext uri="{FF2B5EF4-FFF2-40B4-BE49-F238E27FC236}">
                <a16:creationId xmlns:a16="http://schemas.microsoft.com/office/drawing/2014/main" id="{78F0849D-D3C3-462A-9751-4EAB0B9145E4}"/>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5" name="Date Placeholder 4">
            <a:extLst>
              <a:ext uri="{FF2B5EF4-FFF2-40B4-BE49-F238E27FC236}">
                <a16:creationId xmlns:a16="http://schemas.microsoft.com/office/drawing/2014/main" id="{F180DD20-7A20-4574-98A4-427795876739}"/>
              </a:ext>
            </a:extLst>
          </p:cNvPr>
          <p:cNvSpPr>
            <a:spLocks noGrp="1"/>
          </p:cNvSpPr>
          <p:nvPr>
            <p:ph type="dt" sz="half" idx="10"/>
          </p:nvPr>
        </p:nvSpPr>
        <p:spPr/>
        <p:txBody>
          <a:bodyPr rtlCol="0"/>
          <a:lstStyle/>
          <a:p>
            <a:pPr rtl="0"/>
            <a:fld id="{0A83C952-2417-4F5C-84CD-A6BA5362D781}" type="datetime1">
              <a:rPr lang="en-GB" noProof="0" smtClean="0"/>
              <a:t>27/03/2025</a:t>
            </a:fld>
            <a:endParaRPr lang="en-GB" noProof="0"/>
          </a:p>
        </p:txBody>
      </p:sp>
      <p:sp>
        <p:nvSpPr>
          <p:cNvPr id="6" name="Footer Placeholder 5">
            <a:extLst>
              <a:ext uri="{FF2B5EF4-FFF2-40B4-BE49-F238E27FC236}">
                <a16:creationId xmlns:a16="http://schemas.microsoft.com/office/drawing/2014/main" id="{54D0ED2B-71C4-421A-9DB0-676E00C10BDC}"/>
              </a:ext>
            </a:extLst>
          </p:cNvPr>
          <p:cNvSpPr>
            <a:spLocks noGrp="1"/>
          </p:cNvSpPr>
          <p:nvPr>
            <p:ph type="ftr" sz="quarter" idx="11"/>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32309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5C67-EEEC-4AB0-9653-0F80D6B10941}"/>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Picture Placeholder 2">
            <a:extLst>
              <a:ext uri="{FF2B5EF4-FFF2-40B4-BE49-F238E27FC236}">
                <a16:creationId xmlns:a16="http://schemas.microsoft.com/office/drawing/2014/main" id="{1DD50D6D-5277-4324-AF23-5FAF007834EB}"/>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75275657-2BF9-4761-96B6-50EE3CFCFAD0}"/>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5" name="Date Placeholder 4">
            <a:extLst>
              <a:ext uri="{FF2B5EF4-FFF2-40B4-BE49-F238E27FC236}">
                <a16:creationId xmlns:a16="http://schemas.microsoft.com/office/drawing/2014/main" id="{5C3C3F7B-A4C8-4F9D-8165-BC5186EA0929}"/>
              </a:ext>
            </a:extLst>
          </p:cNvPr>
          <p:cNvSpPr>
            <a:spLocks noGrp="1"/>
          </p:cNvSpPr>
          <p:nvPr>
            <p:ph type="dt" sz="half" idx="10"/>
          </p:nvPr>
        </p:nvSpPr>
        <p:spPr/>
        <p:txBody>
          <a:bodyPr rtlCol="0"/>
          <a:lstStyle/>
          <a:p>
            <a:pPr rtl="0"/>
            <a:fld id="{272C9081-3854-4E92-BB0B-4F96F8CAED11}" type="datetime1">
              <a:rPr lang="en-GB" noProof="0" smtClean="0"/>
              <a:t>27/03/2025</a:t>
            </a:fld>
            <a:endParaRPr lang="en-GB" noProof="0"/>
          </a:p>
        </p:txBody>
      </p:sp>
      <p:sp>
        <p:nvSpPr>
          <p:cNvPr id="6" name="Footer Placeholder 5">
            <a:extLst>
              <a:ext uri="{FF2B5EF4-FFF2-40B4-BE49-F238E27FC236}">
                <a16:creationId xmlns:a16="http://schemas.microsoft.com/office/drawing/2014/main" id="{DE696EA5-2FA2-464D-982F-C53E6426A843}"/>
              </a:ext>
            </a:extLst>
          </p:cNvPr>
          <p:cNvSpPr>
            <a:spLocks noGrp="1"/>
          </p:cNvSpPr>
          <p:nvPr>
            <p:ph type="ftr" sz="quarter" idx="11"/>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rtlCol="0"/>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15866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445CA-54C1-4DDE-A216-DD2414E3F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0306395A-6879-4E93-B24E-067F88AC1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9450FF5B-A6A6-4F0F-AA5D-3F0F69A43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98ABF61A-FF13-48A8-8796-5ECEE8EE3A2F}" type="datetime1">
              <a:rPr lang="en-GB" noProof="0" smtClean="0"/>
              <a:t>27/03/2025</a:t>
            </a:fld>
            <a:endParaRPr lang="en-GB" noProof="0"/>
          </a:p>
        </p:txBody>
      </p:sp>
      <p:sp>
        <p:nvSpPr>
          <p:cNvPr id="5" name="Footer Placeholder 4">
            <a:extLst>
              <a:ext uri="{FF2B5EF4-FFF2-40B4-BE49-F238E27FC236}">
                <a16:creationId xmlns:a16="http://schemas.microsoft.com/office/drawing/2014/main" id="{FA798FAA-76CC-42EF-8BE0-466A41BB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a:p>
        </p:txBody>
      </p:sp>
      <p:sp>
        <p:nvSpPr>
          <p:cNvPr id="6" name="Slide Number Placeholder 5">
            <a:extLst>
              <a:ext uri="{FF2B5EF4-FFF2-40B4-BE49-F238E27FC236}">
                <a16:creationId xmlns:a16="http://schemas.microsoft.com/office/drawing/2014/main" id="{5149FF02-6890-4E10-B958-1097AD32C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6FEDF93-2BFD-41CA-ABC7-B039102F3792}" type="slidenum">
              <a:rPr lang="en-GB" noProof="0" smtClean="0"/>
              <a:t>‹#›</a:t>
            </a:fld>
            <a:endParaRPr lang="en-GB" noProof="0"/>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cid:ii_192f3975912ea654a7f2"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consultation-gclp@pa.org.mt"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096000" y="1156062"/>
            <a:ext cx="5491571" cy="1514019"/>
          </a:xfrm>
        </p:spPr>
        <p:txBody>
          <a:bodyPr rtlCol="0"/>
          <a:lstStyle/>
          <a:p>
            <a:pPr marL="1620520" indent="-1620520" algn="r">
              <a:lnSpc>
                <a:spcPct val="150000"/>
              </a:lnSpc>
              <a:tabLst>
                <a:tab pos="1620520" algn="l"/>
              </a:tabLst>
            </a:pPr>
            <a:r>
              <a:rPr lang="en-GB" sz="2000" b="1" dirty="0">
                <a:solidFill>
                  <a:schemeClr val="tx1"/>
                </a:solidFill>
              </a:rPr>
              <a:t>Partial Review of the GCLP (2006) </a:t>
            </a:r>
            <a:r>
              <a:rPr lang="en-GB" sz="2000" b="1" dirty="0" err="1">
                <a:solidFill>
                  <a:schemeClr val="tx1"/>
                </a:solidFill>
              </a:rPr>
              <a:t>Ghajnsielem</a:t>
            </a:r>
            <a:r>
              <a:rPr lang="en-GB" sz="2000" b="1" dirty="0">
                <a:solidFill>
                  <a:schemeClr val="tx1"/>
                </a:solidFill>
              </a:rPr>
              <a:t> and </a:t>
            </a:r>
            <a:r>
              <a:rPr lang="en-GB" sz="2000" b="1" dirty="0" err="1">
                <a:solidFill>
                  <a:schemeClr val="tx1"/>
                </a:solidFill>
              </a:rPr>
              <a:t>Xewkija</a:t>
            </a:r>
            <a:br>
              <a:rPr lang="en-GB" sz="2000" b="1" dirty="0">
                <a:solidFill>
                  <a:schemeClr val="tx1"/>
                </a:solidFill>
              </a:rPr>
            </a:br>
            <a:br>
              <a:rPr lang="en-GB" sz="2000" b="1" dirty="0">
                <a:solidFill>
                  <a:schemeClr val="tx1"/>
                </a:solidFill>
              </a:rPr>
            </a:br>
            <a:r>
              <a:rPr lang="en-GB" sz="2000" b="1" dirty="0">
                <a:solidFill>
                  <a:schemeClr val="tx1"/>
                </a:solidFill>
              </a:rPr>
              <a:t>Public Consultation Draft</a:t>
            </a:r>
            <a:endParaRPr lang="en-GB" sz="20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5824622" y="4863570"/>
            <a:ext cx="6034326" cy="1514019"/>
          </a:xfrm>
        </p:spPr>
        <p:txBody>
          <a:bodyPr rtlCol="0"/>
          <a:lstStyle/>
          <a:p>
            <a:pPr algn="just" rtl="0"/>
            <a:r>
              <a:rPr lang="en-GB" b="1" dirty="0"/>
              <a:t>Presentation to the Parliamentary Standing Committee for the Environment, Climate Change and Development Planning</a:t>
            </a:r>
          </a:p>
          <a:p>
            <a:pPr rtl="0"/>
            <a:r>
              <a:rPr lang="en-GB" b="1" dirty="0"/>
              <a:t>9</a:t>
            </a:r>
            <a:r>
              <a:rPr lang="en-GB" b="1" baseline="30000" dirty="0"/>
              <a:t>th</a:t>
            </a:r>
            <a:r>
              <a:rPr lang="en-GB" b="1" dirty="0"/>
              <a:t> April 2025</a:t>
            </a:r>
          </a:p>
          <a:p>
            <a:pPr rtl="0"/>
            <a:endParaRPr lang="en-GB" dirty="0"/>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2F40B-ED37-DDDA-74E9-F0BCA3D569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53451B-AE24-C412-3846-9574ACB59DE5}"/>
              </a:ext>
            </a:extLst>
          </p:cNvPr>
          <p:cNvSpPr>
            <a:spLocks noGrp="1"/>
          </p:cNvSpPr>
          <p:nvPr>
            <p:ph type="title"/>
          </p:nvPr>
        </p:nvSpPr>
        <p:spPr>
          <a:xfrm>
            <a:off x="129298" y="202894"/>
            <a:ext cx="10991966" cy="519053"/>
          </a:xfrm>
        </p:spPr>
        <p:txBody>
          <a:bodyPr rtlCol="0">
            <a:normAutofit/>
          </a:bodyPr>
          <a:lstStyle/>
          <a:p>
            <a:r>
              <a:rPr kumimoji="0" lang="en-GB" sz="2700" b="1" i="0" u="none" strike="noStrike" kern="1200" cap="none" spc="0" normalizeH="0" baseline="0" noProof="0" dirty="0">
                <a:ln>
                  <a:noFill/>
                </a:ln>
                <a:effectLst/>
                <a:uLnTx/>
                <a:uFillTx/>
                <a:latin typeface="Century Gothic"/>
                <a:ea typeface="+mj-ea"/>
                <a:cs typeface="+mj-cs"/>
              </a:rPr>
              <a:t>GHAJNSIELEM – </a:t>
            </a:r>
            <a:r>
              <a:rPr lang="en-GB" sz="2700" dirty="0">
                <a:latin typeface="Century Gothic"/>
              </a:rPr>
              <a:t>NEW POLICY</a:t>
            </a:r>
            <a:endParaRPr lang="en-GB" dirty="0"/>
          </a:p>
        </p:txBody>
      </p:sp>
      <p:sp>
        <p:nvSpPr>
          <p:cNvPr id="42" name="Text Placeholder 3">
            <a:extLst>
              <a:ext uri="{FF2B5EF4-FFF2-40B4-BE49-F238E27FC236}">
                <a16:creationId xmlns:a16="http://schemas.microsoft.com/office/drawing/2014/main" id="{EA2043F1-08DA-DA6C-238B-FA4306001538}"/>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4" name="TextBox 3">
            <a:extLst>
              <a:ext uri="{FF2B5EF4-FFF2-40B4-BE49-F238E27FC236}">
                <a16:creationId xmlns:a16="http://schemas.microsoft.com/office/drawing/2014/main" id="{CF21B5D0-919F-0443-70FA-B74600E60ABB}"/>
              </a:ext>
            </a:extLst>
          </p:cNvPr>
          <p:cNvSpPr txBox="1"/>
          <p:nvPr/>
        </p:nvSpPr>
        <p:spPr>
          <a:xfrm>
            <a:off x="85725" y="721947"/>
            <a:ext cx="11976977" cy="5592108"/>
          </a:xfrm>
          <a:prstGeom prst="rect">
            <a:avLst/>
          </a:prstGeom>
          <a:noFill/>
        </p:spPr>
        <p:txBody>
          <a:bodyPr wrap="square" rtlCol="0">
            <a:spAutoFit/>
          </a:bodyPr>
          <a:lstStyle/>
          <a:p>
            <a:pPr marL="342900" lvl="0" indent="-342900" algn="just" fontAlgn="auto">
              <a:lnSpc>
                <a:spcPct val="150000"/>
              </a:lnSpc>
              <a:buFont typeface="+mj-lt"/>
              <a:buAutoNum type="alphaLcParenR" startAt="4"/>
            </a:pPr>
            <a:r>
              <a:rPr lang="en-GB" sz="1600" b="1" dirty="0">
                <a:solidFill>
                  <a:schemeClr val="bg1"/>
                </a:solidFill>
                <a:effectLst/>
                <a:latin typeface="Calibri" panose="020F0502020204030204" pitchFamily="34" charset="0"/>
                <a:ea typeface="Calibri" panose="020F0502020204030204" pitchFamily="34" charset="0"/>
              </a:rPr>
              <a:t>all passageways are constructed with permeable material that allows runoff water to seep through, </a:t>
            </a:r>
          </a:p>
          <a:p>
            <a:pPr marL="342900" lvl="0" indent="-342900" algn="just" fontAlgn="auto">
              <a:lnSpc>
                <a:spcPct val="150000"/>
              </a:lnSpc>
              <a:buFont typeface="+mj-lt"/>
              <a:buAutoNum type="alphaLcParenR" startAt="4"/>
            </a:pPr>
            <a:r>
              <a:rPr lang="en-GB" sz="1600" b="1" dirty="0">
                <a:solidFill>
                  <a:schemeClr val="bg1"/>
                </a:solidFill>
                <a:effectLst/>
                <a:latin typeface="Calibri" panose="020F0502020204030204" pitchFamily="34" charset="0"/>
                <a:ea typeface="Calibri" panose="020F0502020204030204" pitchFamily="34" charset="0"/>
              </a:rPr>
              <a:t>the proposal shall include small scale built roofed-over ancillary structures provided that:</a:t>
            </a:r>
            <a:endParaRPr lang="en-GB" sz="1600" dirty="0">
              <a:solidFill>
                <a:schemeClr val="bg1"/>
              </a:solidFill>
              <a:effectLst/>
              <a:latin typeface="Calibri" panose="020F0502020204030204" pitchFamily="34" charset="0"/>
              <a:ea typeface="Calibri" panose="020F0502020204030204" pitchFamily="34" charset="0"/>
            </a:endParaRPr>
          </a:p>
          <a:p>
            <a:pPr marL="857250" lvl="1" indent="-400050" algn="just" fontAlgn="auto">
              <a:lnSpc>
                <a:spcPct val="150000"/>
              </a:lnSpc>
              <a:buFont typeface="+mj-lt"/>
              <a:buAutoNum type="romanLcPeriod"/>
            </a:pPr>
            <a:r>
              <a:rPr lang="en-GB" sz="1600" b="1" dirty="0">
                <a:solidFill>
                  <a:schemeClr val="bg1"/>
                </a:solidFill>
                <a:effectLst/>
                <a:latin typeface="Calibri" panose="020F0502020204030204" pitchFamily="34" charset="0"/>
                <a:ea typeface="Calibri" panose="020F0502020204030204" pitchFamily="34" charset="0"/>
              </a:rPr>
              <a:t>comprehensively they do not exceed 8% of the total site area (excluding the area for ancillary sports facility),</a:t>
            </a:r>
            <a:endParaRPr lang="en-GB" sz="1600" dirty="0">
              <a:solidFill>
                <a:schemeClr val="bg1"/>
              </a:solidFill>
              <a:effectLst/>
              <a:latin typeface="Calibri" panose="020F0502020204030204" pitchFamily="34" charset="0"/>
              <a:ea typeface="Calibri" panose="020F0502020204030204" pitchFamily="34" charset="0"/>
            </a:endParaRPr>
          </a:p>
          <a:p>
            <a:pPr marL="857250" lvl="1" indent="-400050" algn="just" fontAlgn="auto">
              <a:lnSpc>
                <a:spcPct val="150000"/>
              </a:lnSpc>
              <a:buFont typeface="+mj-lt"/>
              <a:buAutoNum type="romanLcPeriod"/>
            </a:pPr>
            <a:r>
              <a:rPr lang="en-GB" sz="1600" b="1" dirty="0">
                <a:solidFill>
                  <a:schemeClr val="bg1"/>
                </a:solidFill>
                <a:effectLst/>
                <a:latin typeface="Calibri" panose="020F0502020204030204" pitchFamily="34" charset="0"/>
                <a:ea typeface="Calibri" panose="020F0502020204030204" pitchFamily="34" charset="0"/>
              </a:rPr>
              <a:t>the proposal may include two permanent structures as indicated on Map 14.2G which can accommodate Class 4B, 4C and 4D commercial uses as indicated by the Development Planning (Use Classes) Order of 2014, provided that these structures do not exceed an overall building height of 7.7 metres,</a:t>
            </a:r>
            <a:endParaRPr lang="en-GB" sz="1600" dirty="0">
              <a:solidFill>
                <a:schemeClr val="bg1"/>
              </a:solidFill>
              <a:effectLst/>
              <a:latin typeface="Calibri" panose="020F0502020204030204" pitchFamily="34" charset="0"/>
              <a:ea typeface="Calibri" panose="020F0502020204030204" pitchFamily="34" charset="0"/>
            </a:endParaRPr>
          </a:p>
          <a:p>
            <a:pPr marL="857250" lvl="1" indent="-400050" algn="just" fontAlgn="auto">
              <a:lnSpc>
                <a:spcPct val="150000"/>
              </a:lnSpc>
              <a:buFont typeface="+mj-lt"/>
              <a:buAutoNum type="romanLcPeriod"/>
            </a:pPr>
            <a:r>
              <a:rPr lang="en-GB" sz="1600" b="1" dirty="0">
                <a:solidFill>
                  <a:schemeClr val="bg1"/>
                </a:solidFill>
                <a:effectLst/>
                <a:latin typeface="Calibri" panose="020F0502020204030204" pitchFamily="34" charset="0"/>
                <a:ea typeface="Calibri" panose="020F0502020204030204" pitchFamily="34" charset="0"/>
              </a:rPr>
              <a:t>the proposal may also include additional low-lying built and roofed over structures ancillary to the formal recreation and the seasonal activities that may be organised within the area. These structures must not exceed an overall footprint of 145 sqm and a building height of 3.4 metres each, </a:t>
            </a:r>
          </a:p>
          <a:p>
            <a:pPr marL="857250" lvl="1" indent="-400050" algn="just" fontAlgn="auto">
              <a:lnSpc>
                <a:spcPct val="150000"/>
              </a:lnSpc>
              <a:buFont typeface="+mj-lt"/>
              <a:buAutoNum type="romanLcPeriod"/>
            </a:pPr>
            <a:r>
              <a:rPr lang="en-GB" sz="1600" b="1" dirty="0">
                <a:solidFill>
                  <a:schemeClr val="bg1"/>
                </a:solidFill>
                <a:effectLst/>
                <a:latin typeface="Calibri" panose="020F0502020204030204" pitchFamily="34" charset="0"/>
                <a:ea typeface="Calibri" panose="020F0502020204030204" pitchFamily="34" charset="0"/>
              </a:rPr>
              <a:t>the proposal ensures that the design and the location of the ancillary buildings within the site do not create unacceptable impacts. It is encouraged that these structures are screened by landscaping as indicated in (b) above,</a:t>
            </a:r>
            <a:endParaRPr lang="en-GB" sz="1600" dirty="0">
              <a:solidFill>
                <a:schemeClr val="bg1"/>
              </a:solidFill>
              <a:effectLst/>
              <a:latin typeface="Calibri" panose="020F0502020204030204" pitchFamily="34" charset="0"/>
              <a:ea typeface="Calibri" panose="020F0502020204030204" pitchFamily="34" charset="0"/>
            </a:endParaRPr>
          </a:p>
          <a:p>
            <a:pPr marL="857250" lvl="1" indent="-400050" algn="just" fontAlgn="auto">
              <a:lnSpc>
                <a:spcPct val="150000"/>
              </a:lnSpc>
              <a:buFont typeface="+mj-lt"/>
              <a:buAutoNum type="romanLcPeriod"/>
            </a:pPr>
            <a:r>
              <a:rPr lang="en-GB"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given its location, the use of traditional materials (e.g. timber and weathered stone) will be encouraged in order to convey an informal rural character.</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fontAlgn="auto">
              <a:lnSpc>
                <a:spcPct val="150000"/>
              </a:lnSpc>
              <a:buFont typeface="+mj-lt"/>
              <a:buAutoNum type="alphaLcParenR" startAt="4"/>
            </a:pPr>
            <a:r>
              <a:rPr lang="en-GB"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lighting shall consist of full cutoff downlighters with a colour temperature of 2500-3000L and also</a:t>
            </a:r>
            <a:r>
              <a:rPr lang="en-GB" sz="16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according to the provisions of GC-UTIL-5. Lighting on high poles and/or floodlighting shall not be permissible.</a:t>
            </a:r>
            <a:endParaRPr lang="en-GB" sz="2400" b="1" dirty="0">
              <a:solidFill>
                <a:schemeClr val="bg1"/>
              </a:solidFill>
              <a:latin typeface="+mj-lt"/>
            </a:endParaRPr>
          </a:p>
        </p:txBody>
      </p:sp>
    </p:spTree>
    <p:extLst>
      <p:ext uri="{BB962C8B-B14F-4D97-AF65-F5344CB8AC3E}">
        <p14:creationId xmlns:p14="http://schemas.microsoft.com/office/powerpoint/2010/main" val="34079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F8E9E4-BA5A-7D25-92EB-C529C1FEBC0E}"/>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3C321D56-B580-901E-E1E7-153C07B76C21}"/>
              </a:ext>
            </a:extLst>
          </p:cNvPr>
          <p:cNvSpPr>
            <a:spLocks noGrp="1"/>
          </p:cNvSpPr>
          <p:nvPr>
            <p:ph type="title" idx="4294967295"/>
          </p:nvPr>
        </p:nvSpPr>
        <p:spPr>
          <a:xfrm>
            <a:off x="0" y="365125"/>
            <a:ext cx="10515600" cy="1325563"/>
          </a:xfrm>
        </p:spPr>
        <p:txBody>
          <a:bodyPr rtlCol="0"/>
          <a:lstStyle/>
          <a:p>
            <a:pPr rtl="0"/>
            <a:r>
              <a:rPr lang="en-GB" dirty="0"/>
              <a:t>Project analysis slide 2</a:t>
            </a:r>
          </a:p>
        </p:txBody>
      </p:sp>
      <p:pic>
        <p:nvPicPr>
          <p:cNvPr id="5" name="Picture 4">
            <a:extLst>
              <a:ext uri="{FF2B5EF4-FFF2-40B4-BE49-F238E27FC236}">
                <a16:creationId xmlns:a16="http://schemas.microsoft.com/office/drawing/2014/main" id="{DEF8E3FE-95F2-4C4C-7A19-B27258E35BD4}"/>
              </a:ext>
            </a:extLst>
          </p:cNvPr>
          <p:cNvPicPr>
            <a:picLocks noChangeAspect="1"/>
          </p:cNvPicPr>
          <p:nvPr/>
        </p:nvPicPr>
        <p:blipFill>
          <a:blip r:embed="rId3"/>
          <a:stretch>
            <a:fillRect/>
          </a:stretch>
        </p:blipFill>
        <p:spPr>
          <a:xfrm>
            <a:off x="1462468" y="104965"/>
            <a:ext cx="9433220" cy="6643307"/>
          </a:xfrm>
          <a:prstGeom prst="rect">
            <a:avLst/>
          </a:prstGeom>
        </p:spPr>
      </p:pic>
    </p:spTree>
    <p:extLst>
      <p:ext uri="{BB962C8B-B14F-4D97-AF65-F5344CB8AC3E}">
        <p14:creationId xmlns:p14="http://schemas.microsoft.com/office/powerpoint/2010/main" val="250857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p:txBody>
          <a:bodyPr rtlCol="0"/>
          <a:lstStyle/>
          <a:p>
            <a:pPr marL="285750" indent="-285750">
              <a:buFont typeface="Arial" panose="020B0604020202020204" pitchFamily="34" charset="0"/>
              <a:buChar char="•"/>
            </a:pPr>
            <a:r>
              <a:rPr lang="en-GB" sz="2000" dirty="0"/>
              <a:t>Partial Review intended to revise Local Plan policies related to Category 2 and 3 rural settlements,</a:t>
            </a:r>
          </a:p>
          <a:p>
            <a:pPr marL="285750" indent="-285750">
              <a:buFont typeface="Arial" panose="020B0604020202020204" pitchFamily="34" charset="0"/>
              <a:buChar char="•"/>
            </a:pPr>
            <a:r>
              <a:rPr lang="en-GB" sz="2000" dirty="0"/>
              <a:t>GCLP policies GZ-RLST-2 &amp; GZ-RLST-3 </a:t>
            </a:r>
          </a:p>
          <a:p>
            <a:pPr marL="285750" indent="-285750">
              <a:buFont typeface="Arial" panose="020B0604020202020204" pitchFamily="34" charset="0"/>
              <a:buChar char="•"/>
            </a:pPr>
            <a:r>
              <a:rPr lang="en-GB" sz="2000" dirty="0"/>
              <a:t>NWLP policies NWRS 3 &amp; NWRS 4</a:t>
            </a:r>
          </a:p>
          <a:p>
            <a:pPr marL="285750" indent="-285750">
              <a:buFont typeface="Arial" panose="020B0604020202020204" pitchFamily="34" charset="0"/>
              <a:buChar char="•"/>
            </a:pPr>
            <a:r>
              <a:rPr lang="en-GB" sz="2000" dirty="0"/>
              <a:t>CMLP policy CG04</a:t>
            </a:r>
          </a:p>
          <a:p>
            <a:pPr marL="285750" indent="-285750">
              <a:buFont typeface="Arial" panose="020B0604020202020204" pitchFamily="34" charset="0"/>
              <a:buChar char="•"/>
            </a:pPr>
            <a:r>
              <a:rPr lang="en-GB" sz="2000" dirty="0"/>
              <a:t>SMLP policies SMSE07 &amp; SMSE08 </a:t>
            </a:r>
          </a:p>
          <a:p>
            <a:pPr rtl="0"/>
            <a:endParaRPr lang="en-GB" dirty="0"/>
          </a:p>
          <a:p>
            <a:pPr rtl="0"/>
            <a:endParaRPr lang="en-GB" dirty="0"/>
          </a:p>
        </p:txBody>
      </p:sp>
      <p:sp>
        <p:nvSpPr>
          <p:cNvPr id="6" name="Rectangle 5">
            <a:extLst>
              <a:ext uri="{FF2B5EF4-FFF2-40B4-BE49-F238E27FC236}">
                <a16:creationId xmlns:a16="http://schemas.microsoft.com/office/drawing/2014/main" id="{527F590F-CECF-9400-B33D-B2D94F3CB955}"/>
              </a:ext>
            </a:extLst>
          </p:cNvPr>
          <p:cNvSpPr/>
          <p:nvPr/>
        </p:nvSpPr>
        <p:spPr>
          <a:xfrm>
            <a:off x="952499" y="1809750"/>
            <a:ext cx="2333626" cy="304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CE4DC538-43A9-B5DF-35B7-ED4D0D4E6927}"/>
              </a:ext>
            </a:extLst>
          </p:cNvPr>
          <p:cNvSpPr txBox="1"/>
          <p:nvPr/>
        </p:nvSpPr>
        <p:spPr>
          <a:xfrm>
            <a:off x="101601" y="889843"/>
            <a:ext cx="5284216" cy="4524315"/>
          </a:xfrm>
          <a:prstGeom prst="rect">
            <a:avLst/>
          </a:prstGeom>
          <a:noFill/>
        </p:spPr>
        <p:txBody>
          <a:bodyPr wrap="square" rtlCol="0">
            <a:spAutoFit/>
          </a:bodyPr>
          <a:lstStyle/>
          <a:p>
            <a:pPr marL="342900" indent="-342900" algn="just">
              <a:buFont typeface="Arial" panose="020B0604020202020204" pitchFamily="34" charset="0"/>
              <a:buChar char="•"/>
            </a:pPr>
            <a:r>
              <a:rPr lang="en-GB" dirty="0">
                <a:latin typeface="+mj-lt"/>
              </a:rPr>
              <a:t>Development within the area known as It-Torri </a:t>
            </a:r>
            <a:r>
              <a:rPr lang="en-GB" dirty="0" err="1">
                <a:latin typeface="+mj-lt"/>
              </a:rPr>
              <a:t>Gorgun</a:t>
            </a:r>
            <a:r>
              <a:rPr lang="en-GB" dirty="0">
                <a:latin typeface="+mj-lt"/>
              </a:rPr>
              <a:t> appears first on the aerial photographs of 1978,</a:t>
            </a:r>
          </a:p>
          <a:p>
            <a:pPr marL="342900" indent="-342900" algn="just">
              <a:buFont typeface="Arial" panose="020B0604020202020204" pitchFamily="34" charset="0"/>
              <a:buChar char="•"/>
            </a:pPr>
            <a:endParaRPr lang="en-GB" dirty="0">
              <a:latin typeface="+mj-lt"/>
            </a:endParaRPr>
          </a:p>
          <a:p>
            <a:pPr marL="342900" indent="-342900" algn="just">
              <a:buFont typeface="Arial" panose="020B0604020202020204" pitchFamily="34" charset="0"/>
              <a:buChar char="•"/>
            </a:pPr>
            <a:r>
              <a:rPr lang="en-GB" dirty="0">
                <a:latin typeface="+mj-lt"/>
              </a:rPr>
              <a:t>Development continued to increase and by the year 1994 it reached the level of development that is present today, with smaller additions up to the year 2004, </a:t>
            </a:r>
          </a:p>
          <a:p>
            <a:pPr marL="342900" indent="-342900" algn="just">
              <a:buFont typeface="Arial" panose="020B0604020202020204" pitchFamily="34" charset="0"/>
              <a:buChar char="•"/>
            </a:pPr>
            <a:endParaRPr lang="en-GB" dirty="0">
              <a:latin typeface="+mj-lt"/>
            </a:endParaRPr>
          </a:p>
          <a:p>
            <a:pPr marL="342900" indent="-342900" algn="just">
              <a:buFont typeface="Arial" panose="020B0604020202020204" pitchFamily="34" charset="0"/>
              <a:buChar char="•"/>
            </a:pPr>
            <a:r>
              <a:rPr lang="en-GB" dirty="0">
                <a:latin typeface="+mj-lt"/>
              </a:rPr>
              <a:t>Considerable areas of vacant land,</a:t>
            </a:r>
          </a:p>
          <a:p>
            <a:pPr marL="342900" indent="-342900" algn="just">
              <a:buFont typeface="Arial" panose="020B0604020202020204" pitchFamily="34" charset="0"/>
              <a:buChar char="•"/>
            </a:pPr>
            <a:endParaRPr lang="en-GB" dirty="0">
              <a:latin typeface="+mj-lt"/>
            </a:endParaRPr>
          </a:p>
          <a:p>
            <a:pPr marL="342900" indent="-342900" algn="just">
              <a:buFont typeface="Arial" panose="020B0604020202020204" pitchFamily="34" charset="0"/>
              <a:buChar char="•"/>
            </a:pPr>
            <a:r>
              <a:rPr lang="en-GB" dirty="0">
                <a:latin typeface="+mj-lt"/>
              </a:rPr>
              <a:t>It is an objective to designate the built areas as a rural settlement in order to contain urban sprawl and thus protect the undeveloped areas from further development.</a:t>
            </a:r>
          </a:p>
        </p:txBody>
      </p:sp>
      <p:sp>
        <p:nvSpPr>
          <p:cNvPr id="9" name="Title 1">
            <a:extLst>
              <a:ext uri="{FF2B5EF4-FFF2-40B4-BE49-F238E27FC236}">
                <a16:creationId xmlns:a16="http://schemas.microsoft.com/office/drawing/2014/main" id="{B0E592C8-3CCA-8C02-A30D-5CA368572134}"/>
              </a:ext>
            </a:extLst>
          </p:cNvPr>
          <p:cNvSpPr txBox="1">
            <a:spLocks/>
          </p:cNvSpPr>
          <p:nvPr/>
        </p:nvSpPr>
        <p:spPr>
          <a:xfrm>
            <a:off x="215023" y="154996"/>
            <a:ext cx="11761954"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effectLst/>
                <a:uLnTx/>
                <a:uFillTx/>
                <a:latin typeface="Century Gothic"/>
                <a:ea typeface="+mj-ea"/>
                <a:cs typeface="+mj-cs"/>
              </a:rPr>
              <a:t>XEWKIJA – BACKGROUND</a:t>
            </a:r>
            <a:endParaRPr kumimoji="0" lang="en-GB" sz="2800" b="0" i="0" u="none" strike="noStrike" kern="1200" cap="none" spc="0" normalizeH="0" baseline="0" noProof="0" dirty="0">
              <a:ln>
                <a:noFill/>
              </a:ln>
              <a:effectLst/>
              <a:uLnTx/>
              <a:uFillTx/>
              <a:latin typeface="Century Gothic"/>
              <a:ea typeface="+mj-ea"/>
              <a:cs typeface="+mj-cs"/>
            </a:endParaRPr>
          </a:p>
        </p:txBody>
      </p:sp>
      <p:pic>
        <p:nvPicPr>
          <p:cNvPr id="10" name="Picture 9">
            <a:extLst>
              <a:ext uri="{FF2B5EF4-FFF2-40B4-BE49-F238E27FC236}">
                <a16:creationId xmlns:a16="http://schemas.microsoft.com/office/drawing/2014/main" id="{B37FEEED-6907-A5E5-B16D-28DBD8D46211}"/>
              </a:ext>
            </a:extLst>
          </p:cNvPr>
          <p:cNvPicPr>
            <a:picLocks noChangeAspect="1"/>
          </p:cNvPicPr>
          <p:nvPr/>
        </p:nvPicPr>
        <p:blipFill>
          <a:blip r:embed="rId3"/>
          <a:stretch>
            <a:fillRect/>
          </a:stretch>
        </p:blipFill>
        <p:spPr>
          <a:xfrm>
            <a:off x="5582216" y="758750"/>
            <a:ext cx="2879725" cy="2309495"/>
          </a:xfrm>
          <a:prstGeom prst="rect">
            <a:avLst/>
          </a:prstGeom>
        </p:spPr>
      </p:pic>
      <p:pic>
        <p:nvPicPr>
          <p:cNvPr id="11" name="Picture 10">
            <a:extLst>
              <a:ext uri="{FF2B5EF4-FFF2-40B4-BE49-F238E27FC236}">
                <a16:creationId xmlns:a16="http://schemas.microsoft.com/office/drawing/2014/main" id="{2609EF30-32BD-F565-D637-E6A1083B5A6D}"/>
              </a:ext>
            </a:extLst>
          </p:cNvPr>
          <p:cNvPicPr>
            <a:picLocks noChangeAspect="1"/>
          </p:cNvPicPr>
          <p:nvPr/>
        </p:nvPicPr>
        <p:blipFill>
          <a:blip r:embed="rId4"/>
          <a:stretch>
            <a:fillRect/>
          </a:stretch>
        </p:blipFill>
        <p:spPr>
          <a:xfrm>
            <a:off x="8658341" y="758750"/>
            <a:ext cx="3487951" cy="2311200"/>
          </a:xfrm>
          <a:prstGeom prst="rect">
            <a:avLst/>
          </a:prstGeom>
        </p:spPr>
      </p:pic>
      <p:pic>
        <p:nvPicPr>
          <p:cNvPr id="12" name="Picture 11" descr="A map of a city&#10;&#10;Description automatically generated">
            <a:extLst>
              <a:ext uri="{FF2B5EF4-FFF2-40B4-BE49-F238E27FC236}">
                <a16:creationId xmlns:a16="http://schemas.microsoft.com/office/drawing/2014/main" id="{37F75962-2B93-925F-5B63-7330A61521DA}"/>
              </a:ext>
            </a:extLst>
          </p:cNvPr>
          <p:cNvPicPr>
            <a:picLocks noChangeAspect="1"/>
          </p:cNvPicPr>
          <p:nvPr/>
        </p:nvPicPr>
        <p:blipFill rotWithShape="1">
          <a:blip r:embed="rId5"/>
          <a:srcRect b="9264"/>
          <a:stretch/>
        </p:blipFill>
        <p:spPr bwMode="auto">
          <a:xfrm>
            <a:off x="5582216" y="3880633"/>
            <a:ext cx="2879725" cy="1533525"/>
          </a:xfrm>
          <a:prstGeom prst="rect">
            <a:avLst/>
          </a:prstGeom>
          <a:ln>
            <a:noFill/>
          </a:ln>
          <a:extLst>
            <a:ext uri="{53640926-AAD7-44D8-BBD7-CCE9431645EC}">
              <a14:shadowObscured xmlns:a14="http://schemas.microsoft.com/office/drawing/2010/main"/>
            </a:ext>
          </a:extLst>
        </p:spPr>
      </p:pic>
      <p:pic>
        <p:nvPicPr>
          <p:cNvPr id="13" name="Picture 12" descr="A aerial view of a town&#10;&#10;Description automatically generated">
            <a:extLst>
              <a:ext uri="{FF2B5EF4-FFF2-40B4-BE49-F238E27FC236}">
                <a16:creationId xmlns:a16="http://schemas.microsoft.com/office/drawing/2014/main" id="{A0F15794-05FD-48D4-AE70-44BF40DBC857}"/>
              </a:ext>
            </a:extLst>
          </p:cNvPr>
          <p:cNvPicPr>
            <a:picLocks noChangeAspect="1"/>
          </p:cNvPicPr>
          <p:nvPr/>
        </p:nvPicPr>
        <p:blipFill>
          <a:blip r:embed="rId6"/>
          <a:stretch>
            <a:fillRect/>
          </a:stretch>
        </p:blipFill>
        <p:spPr>
          <a:xfrm>
            <a:off x="8722349" y="3880633"/>
            <a:ext cx="3342792" cy="1843511"/>
          </a:xfrm>
          <a:prstGeom prst="rect">
            <a:avLst/>
          </a:prstGeom>
        </p:spPr>
      </p:pic>
      <p:sp>
        <p:nvSpPr>
          <p:cNvPr id="14" name="TextBox 13">
            <a:extLst>
              <a:ext uri="{FF2B5EF4-FFF2-40B4-BE49-F238E27FC236}">
                <a16:creationId xmlns:a16="http://schemas.microsoft.com/office/drawing/2014/main" id="{A579B438-F9DD-5187-C5D9-D0356364CD01}"/>
              </a:ext>
            </a:extLst>
          </p:cNvPr>
          <p:cNvSpPr txBox="1"/>
          <p:nvPr/>
        </p:nvSpPr>
        <p:spPr>
          <a:xfrm>
            <a:off x="7757902" y="3152000"/>
            <a:ext cx="704039" cy="369332"/>
          </a:xfrm>
          <a:prstGeom prst="rect">
            <a:avLst/>
          </a:prstGeom>
          <a:noFill/>
        </p:spPr>
        <p:txBody>
          <a:bodyPr wrap="none" rtlCol="0">
            <a:spAutoFit/>
          </a:bodyPr>
          <a:lstStyle/>
          <a:p>
            <a:r>
              <a:rPr lang="en-GB" b="1" dirty="0">
                <a:latin typeface="+mj-lt"/>
              </a:rPr>
              <a:t>1978</a:t>
            </a:r>
          </a:p>
        </p:txBody>
      </p:sp>
      <p:sp>
        <p:nvSpPr>
          <p:cNvPr id="15" name="TextBox 14">
            <a:extLst>
              <a:ext uri="{FF2B5EF4-FFF2-40B4-BE49-F238E27FC236}">
                <a16:creationId xmlns:a16="http://schemas.microsoft.com/office/drawing/2014/main" id="{9EB9F502-0B8C-7056-41E4-C7AD0D330764}"/>
              </a:ext>
            </a:extLst>
          </p:cNvPr>
          <p:cNvSpPr txBox="1"/>
          <p:nvPr/>
        </p:nvSpPr>
        <p:spPr>
          <a:xfrm>
            <a:off x="11400274" y="3158185"/>
            <a:ext cx="704039" cy="369332"/>
          </a:xfrm>
          <a:prstGeom prst="rect">
            <a:avLst/>
          </a:prstGeom>
          <a:noFill/>
        </p:spPr>
        <p:txBody>
          <a:bodyPr wrap="none" rtlCol="0">
            <a:spAutoFit/>
          </a:bodyPr>
          <a:lstStyle/>
          <a:p>
            <a:r>
              <a:rPr lang="en-GB" b="1" dirty="0">
                <a:latin typeface="+mj-lt"/>
              </a:rPr>
              <a:t>1994</a:t>
            </a:r>
          </a:p>
        </p:txBody>
      </p:sp>
      <p:sp>
        <p:nvSpPr>
          <p:cNvPr id="16" name="TextBox 15">
            <a:extLst>
              <a:ext uri="{FF2B5EF4-FFF2-40B4-BE49-F238E27FC236}">
                <a16:creationId xmlns:a16="http://schemas.microsoft.com/office/drawing/2014/main" id="{01E982B0-D08A-D21B-215B-958D5CEDC3FD}"/>
              </a:ext>
            </a:extLst>
          </p:cNvPr>
          <p:cNvSpPr txBox="1"/>
          <p:nvPr/>
        </p:nvSpPr>
        <p:spPr>
          <a:xfrm>
            <a:off x="7734211" y="5767274"/>
            <a:ext cx="704039" cy="369332"/>
          </a:xfrm>
          <a:prstGeom prst="rect">
            <a:avLst/>
          </a:prstGeom>
          <a:noFill/>
        </p:spPr>
        <p:txBody>
          <a:bodyPr wrap="none" rtlCol="0">
            <a:spAutoFit/>
          </a:bodyPr>
          <a:lstStyle/>
          <a:p>
            <a:r>
              <a:rPr lang="en-GB" b="1" dirty="0">
                <a:latin typeface="+mj-lt"/>
              </a:rPr>
              <a:t>2004</a:t>
            </a:r>
          </a:p>
        </p:txBody>
      </p:sp>
      <p:sp>
        <p:nvSpPr>
          <p:cNvPr id="17" name="TextBox 16">
            <a:extLst>
              <a:ext uri="{FF2B5EF4-FFF2-40B4-BE49-F238E27FC236}">
                <a16:creationId xmlns:a16="http://schemas.microsoft.com/office/drawing/2014/main" id="{C95CBF74-84E5-A93F-309D-22CF5FBC3699}"/>
              </a:ext>
            </a:extLst>
          </p:cNvPr>
          <p:cNvSpPr txBox="1"/>
          <p:nvPr/>
        </p:nvSpPr>
        <p:spPr>
          <a:xfrm>
            <a:off x="11376583" y="5773459"/>
            <a:ext cx="704039" cy="369332"/>
          </a:xfrm>
          <a:prstGeom prst="rect">
            <a:avLst/>
          </a:prstGeom>
          <a:noFill/>
        </p:spPr>
        <p:txBody>
          <a:bodyPr wrap="none" rtlCol="0">
            <a:spAutoFit/>
          </a:bodyPr>
          <a:lstStyle/>
          <a:p>
            <a:r>
              <a:rPr lang="en-GB" b="1" dirty="0">
                <a:latin typeface="+mj-lt"/>
              </a:rPr>
              <a:t>2024</a:t>
            </a:r>
          </a:p>
        </p:txBody>
      </p:sp>
    </p:spTree>
    <p:extLst>
      <p:ext uri="{BB962C8B-B14F-4D97-AF65-F5344CB8AC3E}">
        <p14:creationId xmlns:p14="http://schemas.microsoft.com/office/powerpoint/2010/main" val="39124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794AF-6349-C76A-96F2-087230A837D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E8058C5-5D7E-8674-D6D9-0644BE2D3F40}"/>
              </a:ext>
            </a:extLst>
          </p:cNvPr>
          <p:cNvSpPr>
            <a:spLocks noGrp="1"/>
          </p:cNvSpPr>
          <p:nvPr>
            <p:ph type="body" sz="quarter" idx="11"/>
          </p:nvPr>
        </p:nvSpPr>
        <p:spPr/>
        <p:txBody>
          <a:bodyPr rtlCol="0"/>
          <a:lstStyle/>
          <a:p>
            <a:pPr marL="285750" indent="-285750">
              <a:buFont typeface="Arial" panose="020B0604020202020204" pitchFamily="34" charset="0"/>
              <a:buChar char="•"/>
            </a:pPr>
            <a:r>
              <a:rPr lang="en-GB" sz="2000" dirty="0"/>
              <a:t>Partial Review intended to revise Local Plan policies related to Category 2 and 3 rural settlements,</a:t>
            </a:r>
          </a:p>
          <a:p>
            <a:pPr marL="285750" indent="-285750">
              <a:buFont typeface="Arial" panose="020B0604020202020204" pitchFamily="34" charset="0"/>
              <a:buChar char="•"/>
            </a:pPr>
            <a:r>
              <a:rPr lang="en-GB" sz="2000" dirty="0"/>
              <a:t>GCLP policies GZ-RLST-2 &amp; GZ-RLST-3 </a:t>
            </a:r>
          </a:p>
          <a:p>
            <a:pPr marL="285750" indent="-285750">
              <a:buFont typeface="Arial" panose="020B0604020202020204" pitchFamily="34" charset="0"/>
              <a:buChar char="•"/>
            </a:pPr>
            <a:r>
              <a:rPr lang="en-GB" sz="2000" dirty="0"/>
              <a:t>NWLP policies NWRS 3 &amp; NWRS 4</a:t>
            </a:r>
          </a:p>
          <a:p>
            <a:pPr marL="285750" indent="-285750">
              <a:buFont typeface="Arial" panose="020B0604020202020204" pitchFamily="34" charset="0"/>
              <a:buChar char="•"/>
            </a:pPr>
            <a:r>
              <a:rPr lang="en-GB" sz="2000" dirty="0"/>
              <a:t>CMLP policy CG04</a:t>
            </a:r>
          </a:p>
          <a:p>
            <a:pPr marL="285750" indent="-285750">
              <a:buFont typeface="Arial" panose="020B0604020202020204" pitchFamily="34" charset="0"/>
              <a:buChar char="•"/>
            </a:pPr>
            <a:r>
              <a:rPr lang="en-GB" sz="2000" dirty="0"/>
              <a:t>SMLP policies SMSE07 &amp; SMSE08 </a:t>
            </a:r>
          </a:p>
          <a:p>
            <a:pPr rtl="0"/>
            <a:endParaRPr lang="en-GB" dirty="0"/>
          </a:p>
          <a:p>
            <a:pPr rtl="0"/>
            <a:endParaRPr lang="en-GB" dirty="0"/>
          </a:p>
        </p:txBody>
      </p:sp>
      <p:sp>
        <p:nvSpPr>
          <p:cNvPr id="6" name="Rectangle 5">
            <a:extLst>
              <a:ext uri="{FF2B5EF4-FFF2-40B4-BE49-F238E27FC236}">
                <a16:creationId xmlns:a16="http://schemas.microsoft.com/office/drawing/2014/main" id="{641867D9-48CC-61F8-83AB-78138599766C}"/>
              </a:ext>
            </a:extLst>
          </p:cNvPr>
          <p:cNvSpPr/>
          <p:nvPr/>
        </p:nvSpPr>
        <p:spPr>
          <a:xfrm>
            <a:off x="952499" y="1809750"/>
            <a:ext cx="2333626" cy="304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2">
            <a:extLst>
              <a:ext uri="{FF2B5EF4-FFF2-40B4-BE49-F238E27FC236}">
                <a16:creationId xmlns:a16="http://schemas.microsoft.com/office/drawing/2014/main" id="{3D03E629-9F38-FC03-C2BF-56367D1A5211}"/>
              </a:ext>
            </a:extLst>
          </p:cNvPr>
          <p:cNvSpPr>
            <a:spLocks noGrp="1"/>
          </p:cNvSpPr>
          <p:nvPr>
            <p:ph type="title"/>
          </p:nvPr>
        </p:nvSpPr>
        <p:spPr>
          <a:xfrm>
            <a:off x="293524" y="193273"/>
            <a:ext cx="10991966" cy="475441"/>
          </a:xfrm>
        </p:spPr>
        <p:txBody>
          <a:bodyPr rtlCol="0">
            <a:normAutofit/>
          </a:bodyPr>
          <a:lstStyle/>
          <a:p>
            <a:r>
              <a:rPr kumimoji="0" lang="en-GB" sz="2400" b="1" i="0" u="none" strike="noStrike" kern="1200" cap="none" spc="0" normalizeH="0" baseline="0" noProof="0" dirty="0">
                <a:ln>
                  <a:noFill/>
                </a:ln>
                <a:effectLst/>
                <a:uLnTx/>
                <a:uFillTx/>
                <a:latin typeface="Century Gothic"/>
                <a:ea typeface="+mj-ea"/>
                <a:cs typeface="+mj-cs"/>
              </a:rPr>
              <a:t>XEWKIJA - 1</a:t>
            </a:r>
            <a:r>
              <a:rPr kumimoji="0" lang="en-GB" sz="2400" b="1" i="0" u="none" strike="noStrike" kern="1200" cap="none" spc="0" normalizeH="0" baseline="30000" noProof="0" dirty="0">
                <a:ln>
                  <a:noFill/>
                </a:ln>
                <a:effectLst/>
                <a:uLnTx/>
                <a:uFillTx/>
                <a:latin typeface="Century Gothic"/>
                <a:ea typeface="+mj-ea"/>
                <a:cs typeface="+mj-cs"/>
              </a:rPr>
              <a:t>st</a:t>
            </a:r>
            <a:r>
              <a:rPr kumimoji="0" lang="en-GB" sz="2400" b="1" i="0" u="none" strike="noStrike" kern="1200" cap="none" spc="0" normalizeH="0" baseline="0" noProof="0" dirty="0">
                <a:ln>
                  <a:noFill/>
                </a:ln>
                <a:effectLst/>
                <a:uLnTx/>
                <a:uFillTx/>
                <a:latin typeface="Century Gothic"/>
                <a:ea typeface="+mj-ea"/>
                <a:cs typeface="+mj-cs"/>
              </a:rPr>
              <a:t> STAGE PUBLIC CONSULTATION MAIN ISSUES </a:t>
            </a:r>
            <a:endParaRPr lang="en-GB" dirty="0"/>
          </a:p>
        </p:txBody>
      </p:sp>
      <p:sp>
        <p:nvSpPr>
          <p:cNvPr id="3" name="TextBox 2">
            <a:extLst>
              <a:ext uri="{FF2B5EF4-FFF2-40B4-BE49-F238E27FC236}">
                <a16:creationId xmlns:a16="http://schemas.microsoft.com/office/drawing/2014/main" id="{3810A800-9D04-6EF7-F2AD-9F1D03EDEF73}"/>
              </a:ext>
            </a:extLst>
          </p:cNvPr>
          <p:cNvSpPr txBox="1"/>
          <p:nvPr/>
        </p:nvSpPr>
        <p:spPr>
          <a:xfrm>
            <a:off x="313940" y="777287"/>
            <a:ext cx="11369964" cy="2369880"/>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Century Gothic"/>
              </a:rPr>
              <a:t>57 out of these 60 submissions supported the objective to designate the site as a rural settlement and delineation of development boundary, building heights, and strict control on vacant land,</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i="0" u="none" strike="noStrike" kern="1200" cap="none" spc="0" normalizeH="0" baseline="0" noProof="0" dirty="0">
              <a:ln>
                <a:noFill/>
              </a:ln>
              <a:solidFill>
                <a:srgbClr val="000000"/>
              </a:solidFill>
              <a:effectLst/>
              <a:uLnTx/>
              <a:uFillTx/>
              <a:latin typeface="Century Gothic"/>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Century Gothic"/>
              </a:rPr>
              <a:t>An additional two clusters to be also included as rural settlement category 1 and the settlement indicated by the review map to be included as a category 2,</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rgbClr val="000000"/>
              </a:solidFill>
              <a:latin typeface="Century Gothic"/>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Century Gothic"/>
              </a:rPr>
              <a:t>To carry out a social impact assessment,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srgbClr val="000000"/>
              </a:solidFill>
              <a:effectLst/>
              <a:uLnTx/>
              <a:uFillTx/>
              <a:latin typeface="Century Gothic"/>
              <a:ea typeface="+mn-ea"/>
              <a:cs typeface="+mn-cs"/>
            </a:endParaRPr>
          </a:p>
        </p:txBody>
      </p:sp>
      <p:pic>
        <p:nvPicPr>
          <p:cNvPr id="5" name="Picture 4">
            <a:extLst>
              <a:ext uri="{FF2B5EF4-FFF2-40B4-BE49-F238E27FC236}">
                <a16:creationId xmlns:a16="http://schemas.microsoft.com/office/drawing/2014/main" id="{9BA2D383-3BB3-BA57-B86C-BC4E1F58C6B0}"/>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99183" y="3270908"/>
            <a:ext cx="4095750" cy="2948305"/>
          </a:xfrm>
          <a:prstGeom prst="rect">
            <a:avLst/>
          </a:prstGeom>
          <a:noFill/>
          <a:ln>
            <a:noFill/>
          </a:ln>
        </p:spPr>
      </p:pic>
      <p:sp>
        <p:nvSpPr>
          <p:cNvPr id="8" name="TextBox 7">
            <a:extLst>
              <a:ext uri="{FF2B5EF4-FFF2-40B4-BE49-F238E27FC236}">
                <a16:creationId xmlns:a16="http://schemas.microsoft.com/office/drawing/2014/main" id="{D9DFCCEB-CC4F-75BD-2849-27361051FEB1}"/>
              </a:ext>
            </a:extLst>
          </p:cNvPr>
          <p:cNvSpPr txBox="1"/>
          <p:nvPr/>
        </p:nvSpPr>
        <p:spPr>
          <a:xfrm>
            <a:off x="313940" y="3049114"/>
            <a:ext cx="7037532" cy="3170099"/>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Century Gothic"/>
              </a:rPr>
              <a:t>Objections to the designation of a rural settlement since development in the area is post 1968 and there are several pending enforcement notices,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srgbClr val="000000"/>
              </a:solidFill>
              <a:latin typeface="Century Gothic"/>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Century Gothic"/>
              </a:rPr>
              <a:t>Restrict land take up in rural areas,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srgbClr val="000000"/>
              </a:solidFill>
              <a:latin typeface="Century Gothic"/>
            </a:endParaRPr>
          </a:p>
          <a:p>
            <a:pPr marL="342900" indent="-342900" algn="just">
              <a:buFont typeface="Arial" panose="020B0604020202020204" pitchFamily="34" charset="0"/>
              <a:buChar char="•"/>
              <a:defRPr/>
            </a:pPr>
            <a:r>
              <a:rPr lang="en-GB" sz="2000" dirty="0">
                <a:solidFill>
                  <a:srgbClr val="000000"/>
                </a:solidFill>
                <a:latin typeface="Century Gothic"/>
              </a:rPr>
              <a:t>Review undermines the obligation that one adheres to the laws and planning policies</a:t>
            </a:r>
          </a:p>
          <a:p>
            <a:pPr marR="0" lvl="0" algn="just" defTabSz="914400" rtl="0" eaLnBrk="1" fontAlgn="auto" latinLnBrk="0" hangingPunct="1">
              <a:lnSpc>
                <a:spcPct val="100000"/>
              </a:lnSpc>
              <a:spcBef>
                <a:spcPts val="0"/>
              </a:spcBef>
              <a:spcAft>
                <a:spcPts val="0"/>
              </a:spcAft>
              <a:buClrTx/>
              <a:buSzTx/>
              <a:tabLst/>
              <a:defRPr/>
            </a:pPr>
            <a:endParaRPr kumimoji="0" lang="en-GB" sz="2000" b="1" i="0" u="none" strike="noStrike" kern="1200" cap="none" spc="0" normalizeH="0" baseline="0" noProof="0" dirty="0">
              <a:ln>
                <a:noFill/>
              </a:ln>
              <a:solidFill>
                <a:srgbClr val="000000"/>
              </a:solidFill>
              <a:effectLst/>
              <a:uLnTx/>
              <a:uFillTx/>
              <a:latin typeface="Century Gothic"/>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1555398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8B9F6-D9FB-3009-3C9F-5F4C4D0CFB7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885B27-24A8-DC8A-C5EB-883774C2F880}"/>
              </a:ext>
            </a:extLst>
          </p:cNvPr>
          <p:cNvSpPr>
            <a:spLocks noGrp="1"/>
          </p:cNvSpPr>
          <p:nvPr>
            <p:ph type="title"/>
          </p:nvPr>
        </p:nvSpPr>
        <p:spPr>
          <a:xfrm>
            <a:off x="228870" y="192115"/>
            <a:ext cx="10991966" cy="516285"/>
          </a:xfrm>
        </p:spPr>
        <p:txBody>
          <a:bodyPr rtlCol="0">
            <a:normAutofit/>
          </a:bodyPr>
          <a:lstStyle/>
          <a:p>
            <a:r>
              <a:rPr kumimoji="0" lang="en-GB" sz="2400" b="1" i="0" u="none" strike="noStrike" kern="1200" cap="none" spc="0" normalizeH="0" baseline="0" noProof="0" dirty="0">
                <a:ln>
                  <a:noFill/>
                </a:ln>
                <a:effectLst/>
                <a:uLnTx/>
                <a:uFillTx/>
                <a:latin typeface="Century Gothic"/>
                <a:ea typeface="+mj-ea"/>
                <a:cs typeface="+mj-cs"/>
              </a:rPr>
              <a:t>XEWKIJA – REVISED POLICY</a:t>
            </a:r>
            <a:endParaRPr lang="en-GB" dirty="0"/>
          </a:p>
        </p:txBody>
      </p:sp>
      <p:sp>
        <p:nvSpPr>
          <p:cNvPr id="42" name="Text Placeholder 3">
            <a:extLst>
              <a:ext uri="{FF2B5EF4-FFF2-40B4-BE49-F238E27FC236}">
                <a16:creationId xmlns:a16="http://schemas.microsoft.com/office/drawing/2014/main" id="{E1E5A4BD-CFDA-908A-3702-7C169466BD34}"/>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4" name="TextBox 3">
            <a:extLst>
              <a:ext uri="{FF2B5EF4-FFF2-40B4-BE49-F238E27FC236}">
                <a16:creationId xmlns:a16="http://schemas.microsoft.com/office/drawing/2014/main" id="{1F65D164-D3A0-7D1B-8D47-D45094BEF087}"/>
              </a:ext>
            </a:extLst>
          </p:cNvPr>
          <p:cNvSpPr txBox="1"/>
          <p:nvPr/>
        </p:nvSpPr>
        <p:spPr>
          <a:xfrm>
            <a:off x="92456" y="889843"/>
            <a:ext cx="11672389" cy="5981509"/>
          </a:xfrm>
          <a:prstGeom prst="rect">
            <a:avLst/>
          </a:prstGeom>
          <a:noFill/>
        </p:spPr>
        <p:txBody>
          <a:bodyPr wrap="square" rtlCol="0">
            <a:spAutoFit/>
          </a:bodyPr>
          <a:lstStyle/>
          <a:p>
            <a:pPr algn="just">
              <a:lnSpc>
                <a:spcPct val="150000"/>
              </a:lnSpc>
              <a:spcAft>
                <a:spcPts val="1000"/>
              </a:spcAft>
            </a:pPr>
            <a:r>
              <a:rPr lang="en-GB" b="1" dirty="0">
                <a:solidFill>
                  <a:schemeClr val="bg1"/>
                </a:solidFill>
                <a:latin typeface="+mj-lt"/>
              </a:rPr>
              <a:t>Policy GZ-RLST-1 that identifies the Category 1 rural settlements is also being revised in order to also include this new settlement. The development parameters of the policy do not need to be amended.</a:t>
            </a:r>
          </a:p>
          <a:p>
            <a:pPr algn="l" fontAlgn="auto">
              <a:lnSpc>
                <a:spcPct val="150000"/>
              </a:lnSpc>
              <a:spcAft>
                <a:spcPts val="1000"/>
              </a:spcAft>
            </a:pPr>
            <a:endParaRPr lang="en-GB"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l" fontAlgn="auto">
              <a:lnSpc>
                <a:spcPct val="150000"/>
              </a:lnSpc>
              <a:spcAft>
                <a:spcPts val="100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GZ-RLST-1: Category 1 Large Rural Settlements ODZ</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l" fontAlgn="auto">
              <a:lnSpc>
                <a:spcPct val="150000"/>
              </a:lnSpc>
              <a:spcAft>
                <a:spcPts val="100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Category 1 ODZ Settlements as indicated on </a:t>
            </a:r>
            <a:r>
              <a:rPr lang="en-GB"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MAPS 4.2.10 </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(including the relative inset maps</a:t>
            </a:r>
            <a:r>
              <a:rPr lang="en-GB" sz="1600" b="1" u="sng" dirty="0">
                <a:effectLst/>
                <a:latin typeface="Calibri" panose="020F0502020204030204" pitchFamily="34" charset="0"/>
                <a:ea typeface="Times New Roman" panose="02020603050405020304" pitchFamily="18" charset="0"/>
                <a:cs typeface="Calibri" panose="020F0502020204030204" pitchFamily="34" charset="0"/>
              </a:rPr>
              <a:t>)</a:t>
            </a:r>
            <a:r>
              <a:rPr lang="en-GB" sz="16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together with the settlement indicated on Maps A and B of the GCLP Partial Review for </a:t>
            </a:r>
            <a:r>
              <a:rPr lang="en-GB" sz="1600" b="1" u="sng"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Ghajnsielem</a:t>
            </a:r>
            <a:r>
              <a:rPr lang="en-GB" sz="16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and </a:t>
            </a:r>
            <a:r>
              <a:rPr lang="en-GB" sz="1600" b="1" u="sng"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Xewkija</a:t>
            </a:r>
            <a:r>
              <a:rPr lang="en-GB" sz="16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(2025),</a:t>
            </a:r>
            <a:r>
              <a:rPr lang="en-GB"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which are in close proximity to the main urban area, but separated by an undeveloped gap of local significance, due attention must be given to the design of new buildings within the established boundary, especially those on the edge of the boundary of the settlement, to ensure there are no adverse visual impacts, especially through the creation of new party walls. A side garden of at least 3.0m, with an elevation fronting upon it, will be required for sites on the boundary’s edge. Priority will be given to the rehabilitation of buildings of historical or architectural interest within these settlements. Land uses which fall within those identified by Policy </a:t>
            </a:r>
            <a:r>
              <a:rPr lang="en-GB"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GZ-HOUS-1 w</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ill be permitted within this group of Category 1 ODZ Settlements </a:t>
            </a:r>
            <a:r>
              <a:rPr lang="en-GB" sz="16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except for the settlement indicated on Maps A and B</a:t>
            </a:r>
            <a:r>
              <a:rPr lang="en-GB" sz="16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of the GCLP Partial Review for </a:t>
            </a:r>
            <a:r>
              <a:rPr lang="en-GB" sz="1600" b="1" u="sng"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Ghajnsielem</a:t>
            </a:r>
            <a:r>
              <a:rPr lang="en-GB" sz="16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and </a:t>
            </a:r>
            <a:r>
              <a:rPr lang="en-GB" sz="1600" b="1" u="sng"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Xewkija</a:t>
            </a:r>
            <a:r>
              <a:rPr lang="en-GB" sz="16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(2025) where only residential units (terraced houses) shall be allowed.</a:t>
            </a:r>
          </a:p>
          <a:p>
            <a:pPr algn="l" fontAlgn="auto">
              <a:lnSpc>
                <a:spcPct val="150000"/>
              </a:lnSpc>
              <a:spcAft>
                <a:spcPts val="1000"/>
              </a:spcAft>
            </a:pPr>
            <a:endParaRPr lang="en-GB" sz="2400" b="1" dirty="0">
              <a:latin typeface="+mj-lt"/>
            </a:endParaRPr>
          </a:p>
        </p:txBody>
      </p:sp>
    </p:spTree>
    <p:extLst>
      <p:ext uri="{BB962C8B-B14F-4D97-AF65-F5344CB8AC3E}">
        <p14:creationId xmlns:p14="http://schemas.microsoft.com/office/powerpoint/2010/main" val="2132586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34243-8F18-5A72-2D6D-2163CB4FB9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C6D39EF-C204-99BB-A62E-60C5F6407F0C}"/>
              </a:ext>
            </a:extLst>
          </p:cNvPr>
          <p:cNvSpPr>
            <a:spLocks noGrp="1"/>
          </p:cNvSpPr>
          <p:nvPr>
            <p:ph type="title"/>
          </p:nvPr>
        </p:nvSpPr>
        <p:spPr>
          <a:xfrm>
            <a:off x="487680" y="2056280"/>
            <a:ext cx="10751821" cy="563419"/>
          </a:xfrm>
        </p:spPr>
        <p:txBody>
          <a:bodyPr rtlCol="0">
            <a:normAutofit/>
          </a:bodyPr>
          <a:lstStyle/>
          <a:p>
            <a:r>
              <a:rPr kumimoji="0" lang="en-GB" sz="2400" b="1" i="0" u="none" strike="noStrike" kern="1200" cap="none" spc="0" normalizeH="0" baseline="0" noProof="0" dirty="0">
                <a:ln>
                  <a:noFill/>
                </a:ln>
                <a:effectLst/>
                <a:uLnTx/>
                <a:uFillTx/>
                <a:latin typeface="Century Gothic"/>
                <a:ea typeface="+mj-ea"/>
                <a:cs typeface="+mj-cs"/>
              </a:rPr>
              <a:t>XEWKIJA – REVISED POLICY</a:t>
            </a:r>
            <a:endParaRPr lang="en-GB" dirty="0"/>
          </a:p>
        </p:txBody>
      </p:sp>
      <p:sp>
        <p:nvSpPr>
          <p:cNvPr id="42" name="Text Placeholder 3">
            <a:extLst>
              <a:ext uri="{FF2B5EF4-FFF2-40B4-BE49-F238E27FC236}">
                <a16:creationId xmlns:a16="http://schemas.microsoft.com/office/drawing/2014/main" id="{EE8183A9-A061-2580-A2D7-CD61D1235CB4}"/>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2" name="TextBox 1">
            <a:extLst>
              <a:ext uri="{FF2B5EF4-FFF2-40B4-BE49-F238E27FC236}">
                <a16:creationId xmlns:a16="http://schemas.microsoft.com/office/drawing/2014/main" id="{E3F9E574-7BAC-C690-0B41-90A1785E1BD5}"/>
              </a:ext>
            </a:extLst>
          </p:cNvPr>
          <p:cNvSpPr txBox="1"/>
          <p:nvPr/>
        </p:nvSpPr>
        <p:spPr>
          <a:xfrm>
            <a:off x="355454" y="3109809"/>
            <a:ext cx="11672389" cy="3047373"/>
          </a:xfrm>
          <a:prstGeom prst="rect">
            <a:avLst/>
          </a:prstGeom>
          <a:noFill/>
        </p:spPr>
        <p:txBody>
          <a:bodyPr wrap="square" rtlCol="0">
            <a:spAutoFit/>
          </a:bodyPr>
          <a:lstStyle/>
          <a:p>
            <a:pPr>
              <a:lnSpc>
                <a:spcPct val="150000"/>
              </a:lnSpc>
              <a:spcAft>
                <a:spcPts val="1000"/>
              </a:spcAft>
            </a:pPr>
            <a:r>
              <a:rPr lang="en-GB" sz="1600" b="1" dirty="0">
                <a:solidFill>
                  <a:srgbClr val="000000"/>
                </a:solidFill>
                <a:latin typeface="Calibri" panose="020F0502020204030204" pitchFamily="34" charset="0"/>
                <a:cs typeface="Calibri" panose="020F0502020204030204" pitchFamily="34" charset="0"/>
              </a:rPr>
              <a:t>Permissible height shall be two floors without underlying basement </a:t>
            </a:r>
            <a:r>
              <a:rPr lang="en-GB" sz="1600" b="1" i="0" dirty="0">
                <a:solidFill>
                  <a:srgbClr val="FF0000"/>
                </a:solidFill>
                <a:effectLst/>
                <a:latin typeface="Calibri-Bold"/>
              </a:rPr>
              <a:t>except for the settlement indicated on Maps A and B of the GCLP Partial Review for </a:t>
            </a:r>
            <a:r>
              <a:rPr lang="en-GB" sz="1600" b="1" i="0" dirty="0" err="1">
                <a:solidFill>
                  <a:srgbClr val="FF0000"/>
                </a:solidFill>
                <a:effectLst/>
                <a:latin typeface="Calibri-Bold"/>
              </a:rPr>
              <a:t>Ghajnsielem</a:t>
            </a:r>
            <a:r>
              <a:rPr lang="en-GB" sz="1600" b="1" i="0" dirty="0">
                <a:solidFill>
                  <a:srgbClr val="FF0000"/>
                </a:solidFill>
                <a:effectLst/>
                <a:latin typeface="Calibri-Bold"/>
              </a:rPr>
              <a:t> and </a:t>
            </a:r>
            <a:r>
              <a:rPr lang="en-GB" sz="1600" b="1" i="0" dirty="0" err="1">
                <a:solidFill>
                  <a:srgbClr val="FF0000"/>
                </a:solidFill>
                <a:effectLst/>
                <a:latin typeface="Calibri-Bold"/>
              </a:rPr>
              <a:t>Xewkija</a:t>
            </a:r>
            <a:r>
              <a:rPr lang="en-GB" sz="1600" b="1" i="0" dirty="0">
                <a:solidFill>
                  <a:srgbClr val="FF0000"/>
                </a:solidFill>
                <a:effectLst/>
                <a:latin typeface="Calibri-Bold"/>
              </a:rPr>
              <a:t> (2025), where the permissible height shall be as designated on same Maps A and B</a:t>
            </a:r>
            <a:r>
              <a:rPr lang="en-GB" sz="1600" b="1" dirty="0">
                <a:solidFill>
                  <a:srgbClr val="000000"/>
                </a:solidFill>
                <a:latin typeface="Calibri" panose="020F0502020204030204" pitchFamily="34" charset="0"/>
                <a:cs typeface="Calibri" panose="020F0502020204030204" pitchFamily="34" charset="0"/>
              </a:rPr>
              <a:t>. The aesthetics of the façade should be complementary to that of the adjacent dwellings.</a:t>
            </a:r>
          </a:p>
          <a:p>
            <a:pPr>
              <a:lnSpc>
                <a:spcPct val="150000"/>
              </a:lnSpc>
              <a:spcAft>
                <a:spcPts val="1000"/>
              </a:spcAft>
            </a:pPr>
            <a:r>
              <a:rPr lang="en-GB" sz="1600" b="1" dirty="0">
                <a:solidFill>
                  <a:srgbClr val="000000"/>
                </a:solidFill>
                <a:latin typeface="Calibri" panose="020F0502020204030204" pitchFamily="34" charset="0"/>
                <a:cs typeface="Calibri" panose="020F0502020204030204" pitchFamily="34" charset="0"/>
              </a:rPr>
              <a:t>In exceptional circumstances, storage facilities for agriculture may be allowed provided that the facilities do not entail the creation of a basement or semi-basement and that the design fits with that of the rest of the Category 1 settlement. This concession (for agricultural facilities) shall not be applicable to areas which have a UCA character.</a:t>
            </a:r>
          </a:p>
          <a:p>
            <a:pPr algn="l" fontAlgn="auto">
              <a:lnSpc>
                <a:spcPct val="150000"/>
              </a:lnSpc>
              <a:spcAft>
                <a:spcPts val="1000"/>
              </a:spcAft>
            </a:pPr>
            <a:endParaRPr lang="en-GB" sz="2400" b="1" dirty="0">
              <a:latin typeface="+mj-lt"/>
            </a:endParaRPr>
          </a:p>
        </p:txBody>
      </p:sp>
    </p:spTree>
    <p:extLst>
      <p:ext uri="{BB962C8B-B14F-4D97-AF65-F5344CB8AC3E}">
        <p14:creationId xmlns:p14="http://schemas.microsoft.com/office/powerpoint/2010/main" val="4290475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D1F488-8FAF-FE8B-B1B6-C5149F71E375}"/>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E887AB2C-DF07-78C8-7660-43AA2DF4F4A5}"/>
              </a:ext>
            </a:extLst>
          </p:cNvPr>
          <p:cNvSpPr>
            <a:spLocks noGrp="1"/>
          </p:cNvSpPr>
          <p:nvPr>
            <p:ph type="title" idx="4294967295"/>
          </p:nvPr>
        </p:nvSpPr>
        <p:spPr>
          <a:xfrm>
            <a:off x="0" y="365125"/>
            <a:ext cx="10515600" cy="1325563"/>
          </a:xfrm>
        </p:spPr>
        <p:txBody>
          <a:bodyPr rtlCol="0"/>
          <a:lstStyle/>
          <a:p>
            <a:pPr rtl="0"/>
            <a:r>
              <a:rPr lang="en-GB" dirty="0"/>
              <a:t>Project analysis slide 2</a:t>
            </a:r>
          </a:p>
        </p:txBody>
      </p:sp>
      <p:pic>
        <p:nvPicPr>
          <p:cNvPr id="5" name="Picture 4">
            <a:extLst>
              <a:ext uri="{FF2B5EF4-FFF2-40B4-BE49-F238E27FC236}">
                <a16:creationId xmlns:a16="http://schemas.microsoft.com/office/drawing/2014/main" id="{BC1BEA5F-930D-7DA5-BDD9-03174DFFDF42}"/>
              </a:ext>
            </a:extLst>
          </p:cNvPr>
          <p:cNvPicPr>
            <a:picLocks noChangeAspect="1"/>
          </p:cNvPicPr>
          <p:nvPr/>
        </p:nvPicPr>
        <p:blipFill>
          <a:blip r:embed="rId3"/>
          <a:stretch>
            <a:fillRect/>
          </a:stretch>
        </p:blipFill>
        <p:spPr>
          <a:xfrm>
            <a:off x="1412886" y="64198"/>
            <a:ext cx="9532482" cy="6734906"/>
          </a:xfrm>
          <a:prstGeom prst="rect">
            <a:avLst/>
          </a:prstGeom>
        </p:spPr>
      </p:pic>
    </p:spTree>
    <p:extLst>
      <p:ext uri="{BB962C8B-B14F-4D97-AF65-F5344CB8AC3E}">
        <p14:creationId xmlns:p14="http://schemas.microsoft.com/office/powerpoint/2010/main" val="4046206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504EE3-52D5-8AB6-4746-30CBA430E6AA}"/>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1558E84B-69F8-E6E9-CC6A-E28CDD3C3DA4}"/>
              </a:ext>
            </a:extLst>
          </p:cNvPr>
          <p:cNvSpPr>
            <a:spLocks noGrp="1"/>
          </p:cNvSpPr>
          <p:nvPr>
            <p:ph type="title" idx="4294967295"/>
          </p:nvPr>
        </p:nvSpPr>
        <p:spPr>
          <a:xfrm>
            <a:off x="0" y="365125"/>
            <a:ext cx="10515600" cy="1325563"/>
          </a:xfrm>
        </p:spPr>
        <p:txBody>
          <a:bodyPr rtlCol="0"/>
          <a:lstStyle/>
          <a:p>
            <a:pPr rtl="0"/>
            <a:r>
              <a:rPr lang="en-GB" dirty="0"/>
              <a:t>Project analysis slide 2</a:t>
            </a:r>
          </a:p>
        </p:txBody>
      </p:sp>
      <p:pic>
        <p:nvPicPr>
          <p:cNvPr id="5" name="Picture 4">
            <a:extLst>
              <a:ext uri="{FF2B5EF4-FFF2-40B4-BE49-F238E27FC236}">
                <a16:creationId xmlns:a16="http://schemas.microsoft.com/office/drawing/2014/main" id="{BC99B771-1C63-ACC1-5174-F354EDBB7FEA}"/>
              </a:ext>
            </a:extLst>
          </p:cNvPr>
          <p:cNvPicPr>
            <a:picLocks noChangeAspect="1"/>
          </p:cNvPicPr>
          <p:nvPr/>
        </p:nvPicPr>
        <p:blipFill>
          <a:blip r:embed="rId3"/>
          <a:stretch>
            <a:fillRect/>
          </a:stretch>
        </p:blipFill>
        <p:spPr>
          <a:xfrm>
            <a:off x="1247724" y="0"/>
            <a:ext cx="9696552" cy="6858000"/>
          </a:xfrm>
          <a:prstGeom prst="rect">
            <a:avLst/>
          </a:prstGeom>
        </p:spPr>
      </p:pic>
    </p:spTree>
    <p:extLst>
      <p:ext uri="{BB962C8B-B14F-4D97-AF65-F5344CB8AC3E}">
        <p14:creationId xmlns:p14="http://schemas.microsoft.com/office/powerpoint/2010/main" val="21508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D4526-9EF8-9810-3354-9EC8D19528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0FEEEB-BD62-5EE6-06D5-D4F64183D177}"/>
              </a:ext>
            </a:extLst>
          </p:cNvPr>
          <p:cNvSpPr>
            <a:spLocks noGrp="1"/>
          </p:cNvSpPr>
          <p:nvPr>
            <p:ph type="title"/>
          </p:nvPr>
        </p:nvSpPr>
        <p:spPr>
          <a:xfrm>
            <a:off x="459778" y="257928"/>
            <a:ext cx="10751821" cy="508690"/>
          </a:xfrm>
        </p:spPr>
        <p:txBody>
          <a:bodyPr rtlCol="0">
            <a:normAutofit/>
          </a:bodyPr>
          <a:lstStyle/>
          <a:p>
            <a:r>
              <a:rPr kumimoji="0" lang="en-GB" sz="2400" b="1" i="0" u="none" strike="noStrike" kern="1200" cap="none" spc="0" normalizeH="0" baseline="0" noProof="0" dirty="0">
                <a:ln>
                  <a:noFill/>
                </a:ln>
                <a:effectLst/>
                <a:uLnTx/>
                <a:uFillTx/>
                <a:latin typeface="Century Gothic"/>
                <a:ea typeface="+mj-ea"/>
                <a:cs typeface="+mj-cs"/>
              </a:rPr>
              <a:t>2</a:t>
            </a:r>
            <a:r>
              <a:rPr kumimoji="0" lang="en-GB" sz="2400" b="1" i="0" u="none" strike="noStrike" kern="1200" cap="none" spc="0" normalizeH="0" baseline="30000" noProof="0" dirty="0">
                <a:ln>
                  <a:noFill/>
                </a:ln>
                <a:effectLst/>
                <a:uLnTx/>
                <a:uFillTx/>
                <a:latin typeface="Century Gothic"/>
                <a:ea typeface="+mj-ea"/>
                <a:cs typeface="+mj-cs"/>
              </a:rPr>
              <a:t>ND</a:t>
            </a:r>
            <a:r>
              <a:rPr kumimoji="0" lang="en-GB" sz="2400" b="1" i="0" u="none" strike="noStrike" kern="1200" cap="none" spc="0" normalizeH="0" baseline="0" noProof="0" dirty="0">
                <a:ln>
                  <a:noFill/>
                </a:ln>
                <a:effectLst/>
                <a:uLnTx/>
                <a:uFillTx/>
                <a:latin typeface="Century Gothic"/>
                <a:ea typeface="+mj-ea"/>
                <a:cs typeface="+mj-cs"/>
              </a:rPr>
              <a:t> STAGE PUBLIC CONSULTATION</a:t>
            </a:r>
            <a:endParaRPr lang="en-GB" dirty="0"/>
          </a:p>
        </p:txBody>
      </p:sp>
      <p:sp>
        <p:nvSpPr>
          <p:cNvPr id="42" name="Text Placeholder 3">
            <a:extLst>
              <a:ext uri="{FF2B5EF4-FFF2-40B4-BE49-F238E27FC236}">
                <a16:creationId xmlns:a16="http://schemas.microsoft.com/office/drawing/2014/main" id="{579CD73D-35EA-DC52-EC04-82E7772D8788}"/>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4" name="TextBox 3">
            <a:extLst>
              <a:ext uri="{FF2B5EF4-FFF2-40B4-BE49-F238E27FC236}">
                <a16:creationId xmlns:a16="http://schemas.microsoft.com/office/drawing/2014/main" id="{888D4A9E-1B61-292C-4ECA-F65AF7A9FAF6}"/>
              </a:ext>
            </a:extLst>
          </p:cNvPr>
          <p:cNvSpPr txBox="1"/>
          <p:nvPr/>
        </p:nvSpPr>
        <p:spPr>
          <a:xfrm>
            <a:off x="304796" y="1298495"/>
            <a:ext cx="11369964" cy="2870016"/>
          </a:xfrm>
          <a:prstGeom prst="rect">
            <a:avLst/>
          </a:prstGeom>
          <a:noFill/>
        </p:spPr>
        <p:txBody>
          <a:bodyPr wrap="square" rtlCol="0">
            <a:spAutoFit/>
          </a:bodyPr>
          <a:lstStyle/>
          <a:p>
            <a:pPr algn="l">
              <a:spcAft>
                <a:spcPts val="1500"/>
              </a:spcAft>
              <a:buNone/>
            </a:pPr>
            <a:r>
              <a:rPr lang="en-GB" sz="2400" b="1" i="0" dirty="0">
                <a:solidFill>
                  <a:schemeClr val="bg1"/>
                </a:solidFill>
                <a:effectLst/>
                <a:latin typeface="Open Sans" panose="020B0606030504020204" pitchFamily="34" charset="0"/>
              </a:rPr>
              <a:t>Submission of Input</a:t>
            </a:r>
          </a:p>
          <a:p>
            <a:pPr algn="l">
              <a:spcAft>
                <a:spcPts val="750"/>
              </a:spcAft>
            </a:pPr>
            <a:r>
              <a:rPr lang="en-GB" sz="2400" b="0" i="0" dirty="0">
                <a:solidFill>
                  <a:schemeClr val="bg1"/>
                </a:solidFill>
                <a:effectLst/>
                <a:latin typeface="Open Sans" panose="020B0606030504020204" pitchFamily="34" charset="0"/>
              </a:rPr>
              <a:t>Representations are to be made in writing and sent through email address: </a:t>
            </a:r>
            <a:r>
              <a:rPr lang="en-GB" sz="2400" b="0" i="0" u="none" strike="noStrike" dirty="0">
                <a:solidFill>
                  <a:schemeClr val="accent5">
                    <a:lumMod val="75000"/>
                  </a:schemeClr>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consultation-gclp@pa.org.mt</a:t>
            </a:r>
            <a:br>
              <a:rPr lang="en-GB" sz="2400" b="0" i="0" dirty="0">
                <a:solidFill>
                  <a:srgbClr val="333333"/>
                </a:solidFill>
                <a:effectLst/>
                <a:latin typeface="Open Sans" panose="020B0606030504020204" pitchFamily="34" charset="0"/>
              </a:rPr>
            </a:br>
            <a:br>
              <a:rPr lang="en-GB" sz="2400" b="0" i="0" dirty="0">
                <a:solidFill>
                  <a:srgbClr val="333333"/>
                </a:solidFill>
                <a:effectLst/>
                <a:latin typeface="Open Sans" panose="020B0606030504020204" pitchFamily="34" charset="0"/>
              </a:rPr>
            </a:br>
            <a:r>
              <a:rPr lang="en-GB" sz="2400" b="0" i="0" dirty="0">
                <a:solidFill>
                  <a:schemeClr val="bg1"/>
                </a:solidFill>
                <a:effectLst/>
                <a:latin typeface="Open Sans" panose="020B0606030504020204" pitchFamily="34" charset="0"/>
              </a:rPr>
              <a:t>Submissions to the Authority are to be received by Monday 5th May 2025</a:t>
            </a:r>
            <a:br>
              <a:rPr lang="en-GB" sz="2400" b="0" i="0" dirty="0">
                <a:solidFill>
                  <a:schemeClr val="bg1"/>
                </a:solidFill>
                <a:effectLst/>
                <a:latin typeface="Open Sans" panose="020B0606030504020204" pitchFamily="34" charset="0"/>
              </a:rPr>
            </a:br>
            <a:r>
              <a:rPr lang="en-GB" sz="2400" b="0" i="0" dirty="0">
                <a:solidFill>
                  <a:schemeClr val="bg1"/>
                </a:solidFill>
                <a:effectLst/>
                <a:latin typeface="Open Sans" panose="020B0606030504020204" pitchFamily="34" charset="0"/>
              </a:rPr>
              <a:t>                               </a:t>
            </a:r>
            <a:br>
              <a:rPr lang="en-GB" sz="2400" b="0" i="0" dirty="0">
                <a:solidFill>
                  <a:schemeClr val="bg1"/>
                </a:solidFill>
                <a:effectLst/>
                <a:latin typeface="Open Sans" panose="020B0606030504020204" pitchFamily="34" charset="0"/>
              </a:rPr>
            </a:br>
            <a:r>
              <a:rPr lang="en-GB" sz="2400" b="0" i="0" dirty="0">
                <a:solidFill>
                  <a:schemeClr val="bg1"/>
                </a:solidFill>
                <a:effectLst/>
                <a:latin typeface="Open Sans" panose="020B0606030504020204" pitchFamily="34" charset="0"/>
              </a:rPr>
              <a:t>We thank you for your input.</a:t>
            </a:r>
          </a:p>
        </p:txBody>
      </p:sp>
    </p:spTree>
    <p:extLst>
      <p:ext uri="{BB962C8B-B14F-4D97-AF65-F5344CB8AC3E}">
        <p14:creationId xmlns:p14="http://schemas.microsoft.com/office/powerpoint/2010/main" val="383938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594C1-AA85-1098-5589-08FC1B6F6A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616A14-97A0-6142-AFE7-9167BBEBA628}"/>
              </a:ext>
            </a:extLst>
          </p:cNvPr>
          <p:cNvSpPr>
            <a:spLocks noGrp="1"/>
          </p:cNvSpPr>
          <p:nvPr>
            <p:ph type="title"/>
          </p:nvPr>
        </p:nvSpPr>
        <p:spPr>
          <a:xfrm>
            <a:off x="730827" y="359317"/>
            <a:ext cx="7532277" cy="610863"/>
          </a:xfrm>
        </p:spPr>
        <p:txBody>
          <a:bodyPr rtlCol="0"/>
          <a:lstStyle/>
          <a:p>
            <a:pPr rtl="0"/>
            <a:r>
              <a:rPr lang="en-GB" dirty="0"/>
              <a:t>SCOPE</a:t>
            </a:r>
          </a:p>
        </p:txBody>
      </p:sp>
      <p:sp>
        <p:nvSpPr>
          <p:cNvPr id="42" name="Text Placeholder 3">
            <a:extLst>
              <a:ext uri="{FF2B5EF4-FFF2-40B4-BE49-F238E27FC236}">
                <a16:creationId xmlns:a16="http://schemas.microsoft.com/office/drawing/2014/main" id="{293988A4-2251-B791-1FF4-D290A349DA0C}"/>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4" name="TextBox 3">
            <a:extLst>
              <a:ext uri="{FF2B5EF4-FFF2-40B4-BE49-F238E27FC236}">
                <a16:creationId xmlns:a16="http://schemas.microsoft.com/office/drawing/2014/main" id="{5EAD1ACF-8FB9-3686-B64A-72293F30A7A1}"/>
              </a:ext>
            </a:extLst>
          </p:cNvPr>
          <p:cNvSpPr txBox="1"/>
          <p:nvPr/>
        </p:nvSpPr>
        <p:spPr>
          <a:xfrm>
            <a:off x="334356" y="1520168"/>
            <a:ext cx="11369964"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latin typeface="+mj-lt"/>
              </a:rPr>
              <a:t>To provide background for the partial review</a:t>
            </a:r>
          </a:p>
          <a:p>
            <a:pPr marL="342900" indent="-342900">
              <a:buFont typeface="Arial" panose="020B0604020202020204" pitchFamily="34" charset="0"/>
              <a:buChar char="•"/>
            </a:pPr>
            <a:endParaRPr lang="en-GB" sz="2400" dirty="0">
              <a:solidFill>
                <a:schemeClr val="bg1"/>
              </a:solidFill>
              <a:latin typeface="+mj-lt"/>
            </a:endParaRPr>
          </a:p>
          <a:p>
            <a:pPr marL="342900" indent="-342900">
              <a:buFont typeface="Arial" panose="020B0604020202020204" pitchFamily="34" charset="0"/>
              <a:buChar char="•"/>
            </a:pPr>
            <a:r>
              <a:rPr lang="en-GB" sz="2400" dirty="0">
                <a:solidFill>
                  <a:schemeClr val="bg1"/>
                </a:solidFill>
                <a:latin typeface="+mj-lt"/>
              </a:rPr>
              <a:t>To list the main issues of public concern</a:t>
            </a:r>
          </a:p>
          <a:p>
            <a:pPr marL="342900" indent="-342900">
              <a:buFont typeface="Arial" panose="020B0604020202020204" pitchFamily="34" charset="0"/>
              <a:buChar char="•"/>
            </a:pPr>
            <a:endParaRPr lang="en-GB" sz="2400" dirty="0">
              <a:solidFill>
                <a:schemeClr val="bg1"/>
              </a:solidFill>
              <a:latin typeface="+mj-lt"/>
            </a:endParaRPr>
          </a:p>
          <a:p>
            <a:pPr marL="342900" indent="-342900">
              <a:buFont typeface="Arial" panose="020B0604020202020204" pitchFamily="34" charset="0"/>
              <a:buChar char="•"/>
            </a:pPr>
            <a:r>
              <a:rPr lang="en-GB" sz="2400" dirty="0">
                <a:solidFill>
                  <a:schemeClr val="bg1"/>
                </a:solidFill>
                <a:latin typeface="+mj-lt"/>
              </a:rPr>
              <a:t>To present the revisions to the GCLP </a:t>
            </a:r>
          </a:p>
          <a:p>
            <a:endParaRPr lang="en-GB" sz="2400" b="1" dirty="0">
              <a:solidFill>
                <a:schemeClr val="bg1"/>
              </a:solidFill>
              <a:latin typeface="+mj-lt"/>
            </a:endParaRPr>
          </a:p>
          <a:p>
            <a:pPr marL="342900" indent="-342900">
              <a:buFont typeface="Arial" panose="020B0604020202020204" pitchFamily="34" charset="0"/>
              <a:buChar char="•"/>
            </a:pPr>
            <a:endParaRPr lang="en-GB" sz="2400" b="1" dirty="0">
              <a:latin typeface="+mj-lt"/>
            </a:endParaRPr>
          </a:p>
        </p:txBody>
      </p:sp>
    </p:spTree>
    <p:extLst>
      <p:ext uri="{BB962C8B-B14F-4D97-AF65-F5344CB8AC3E}">
        <p14:creationId xmlns:p14="http://schemas.microsoft.com/office/powerpoint/2010/main" val="31880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D9693-4699-8461-4DC7-EF4DD0D8E1F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C4528DB-16E6-D223-A759-E3E0891C3CBB}"/>
              </a:ext>
            </a:extLst>
          </p:cNvPr>
          <p:cNvSpPr txBox="1"/>
          <p:nvPr/>
        </p:nvSpPr>
        <p:spPr>
          <a:xfrm>
            <a:off x="507353" y="5530870"/>
            <a:ext cx="23552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Segoe UI Light"/>
                <a:ea typeface="+mn-ea"/>
                <a:cs typeface="+mn-cs"/>
              </a:rPr>
              <a:t>Ta’ Passi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latin typeface="Segoe UI Light"/>
              </a:rPr>
              <a:t>Ghajnsielem</a:t>
            </a:r>
            <a:endParaRPr kumimoji="0" lang="en-GB" sz="1800" b="1" i="0" u="none" strike="noStrike" kern="1200" cap="none" spc="0" normalizeH="0" baseline="0" noProof="0" dirty="0">
              <a:ln>
                <a:noFill/>
              </a:ln>
              <a:solidFill>
                <a:srgbClr val="000000"/>
              </a:solidFill>
              <a:effectLst/>
              <a:uLnTx/>
              <a:uFillTx/>
              <a:latin typeface="Segoe UI Light"/>
              <a:ea typeface="+mn-ea"/>
              <a:cs typeface="+mn-cs"/>
            </a:endParaRPr>
          </a:p>
        </p:txBody>
      </p:sp>
      <p:pic>
        <p:nvPicPr>
          <p:cNvPr id="5" name="Picture 4">
            <a:extLst>
              <a:ext uri="{FF2B5EF4-FFF2-40B4-BE49-F238E27FC236}">
                <a16:creationId xmlns:a16="http://schemas.microsoft.com/office/drawing/2014/main" id="{4E0DBB2C-A7DC-BF05-09EF-CED60D427A2D}"/>
              </a:ext>
            </a:extLst>
          </p:cNvPr>
          <p:cNvPicPr>
            <a:picLocks noChangeAspect="1"/>
          </p:cNvPicPr>
          <p:nvPr/>
        </p:nvPicPr>
        <p:blipFill>
          <a:blip r:embed="rId3"/>
          <a:stretch>
            <a:fillRect/>
          </a:stretch>
        </p:blipFill>
        <p:spPr>
          <a:xfrm>
            <a:off x="6112792" y="87249"/>
            <a:ext cx="5785767" cy="5220000"/>
          </a:xfrm>
          <a:prstGeom prst="rect">
            <a:avLst/>
          </a:prstGeom>
        </p:spPr>
      </p:pic>
      <p:pic>
        <p:nvPicPr>
          <p:cNvPr id="8" name="Picture 7">
            <a:extLst>
              <a:ext uri="{FF2B5EF4-FFF2-40B4-BE49-F238E27FC236}">
                <a16:creationId xmlns:a16="http://schemas.microsoft.com/office/drawing/2014/main" id="{AB7D04D9-A680-8911-A845-6B31DA491CE4}"/>
              </a:ext>
            </a:extLst>
          </p:cNvPr>
          <p:cNvPicPr>
            <a:picLocks noChangeAspect="1"/>
          </p:cNvPicPr>
          <p:nvPr/>
        </p:nvPicPr>
        <p:blipFill>
          <a:blip r:embed="rId4"/>
          <a:stretch>
            <a:fillRect/>
          </a:stretch>
        </p:blipFill>
        <p:spPr>
          <a:xfrm>
            <a:off x="93933" y="87249"/>
            <a:ext cx="5806388" cy="5220000"/>
          </a:xfrm>
          <a:prstGeom prst="rect">
            <a:avLst/>
          </a:prstGeom>
        </p:spPr>
      </p:pic>
      <p:sp>
        <p:nvSpPr>
          <p:cNvPr id="9" name="TextBox 8">
            <a:extLst>
              <a:ext uri="{FF2B5EF4-FFF2-40B4-BE49-F238E27FC236}">
                <a16:creationId xmlns:a16="http://schemas.microsoft.com/office/drawing/2014/main" id="{6A62D1B9-5C79-6C65-1CDE-EFA4D4439CA2}"/>
              </a:ext>
            </a:extLst>
          </p:cNvPr>
          <p:cNvSpPr txBox="1"/>
          <p:nvPr/>
        </p:nvSpPr>
        <p:spPr>
          <a:xfrm>
            <a:off x="6182729" y="5530870"/>
            <a:ext cx="23552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Segoe UI Light"/>
                <a:ea typeface="+mn-ea"/>
                <a:cs typeface="+mn-cs"/>
              </a:rPr>
              <a:t>Torri Gorgun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latin typeface="Segoe UI Light"/>
              </a:rPr>
              <a:t>Xewkija</a:t>
            </a:r>
            <a:endParaRPr kumimoji="0" lang="en-GB" sz="1800" b="1" i="0" u="none" strike="noStrike" kern="1200" cap="none" spc="0" normalizeH="0" baseline="0" noProof="0" dirty="0">
              <a:ln>
                <a:noFill/>
              </a:ln>
              <a:solidFill>
                <a:srgbClr val="000000"/>
              </a:solidFill>
              <a:effectLst/>
              <a:uLnTx/>
              <a:uFillTx/>
              <a:latin typeface="Segoe UI Light"/>
              <a:ea typeface="+mn-ea"/>
              <a:cs typeface="+mn-cs"/>
            </a:endParaRPr>
          </a:p>
        </p:txBody>
      </p:sp>
    </p:spTree>
    <p:extLst>
      <p:ext uri="{BB962C8B-B14F-4D97-AF65-F5344CB8AC3E}">
        <p14:creationId xmlns:p14="http://schemas.microsoft.com/office/powerpoint/2010/main" val="34101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3AE7F-05AC-E730-90B9-FF3F15569B8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CE14A3-D882-7A9D-DE34-2C74A87D9736}"/>
              </a:ext>
            </a:extLst>
          </p:cNvPr>
          <p:cNvSpPr>
            <a:spLocks noGrp="1"/>
          </p:cNvSpPr>
          <p:nvPr>
            <p:ph type="title"/>
          </p:nvPr>
        </p:nvSpPr>
        <p:spPr>
          <a:xfrm>
            <a:off x="407554" y="279224"/>
            <a:ext cx="7532277" cy="610863"/>
          </a:xfrm>
        </p:spPr>
        <p:txBody>
          <a:bodyPr rtlCol="0"/>
          <a:lstStyle/>
          <a:p>
            <a:pPr rtl="0"/>
            <a:r>
              <a:rPr lang="en-GB" dirty="0"/>
              <a:t>OBJECTIVES</a:t>
            </a:r>
          </a:p>
        </p:txBody>
      </p:sp>
      <p:sp>
        <p:nvSpPr>
          <p:cNvPr id="42" name="Text Placeholder 3">
            <a:extLst>
              <a:ext uri="{FF2B5EF4-FFF2-40B4-BE49-F238E27FC236}">
                <a16:creationId xmlns:a16="http://schemas.microsoft.com/office/drawing/2014/main" id="{BD8D0A8B-08D9-C854-21E4-6044EE2E9D69}"/>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4" name="TextBox 3">
            <a:extLst>
              <a:ext uri="{FF2B5EF4-FFF2-40B4-BE49-F238E27FC236}">
                <a16:creationId xmlns:a16="http://schemas.microsoft.com/office/drawing/2014/main" id="{7F864D7C-9416-7559-9A30-9214496267C5}"/>
              </a:ext>
            </a:extLst>
          </p:cNvPr>
          <p:cNvSpPr txBox="1"/>
          <p:nvPr/>
        </p:nvSpPr>
        <p:spPr>
          <a:xfrm>
            <a:off x="249378" y="993695"/>
            <a:ext cx="11369964" cy="5696688"/>
          </a:xfrm>
          <a:prstGeom prst="rect">
            <a:avLst/>
          </a:prstGeom>
          <a:noFill/>
        </p:spPr>
        <p:txBody>
          <a:bodyPr wrap="square" rtlCol="0">
            <a:spAutoFit/>
          </a:bodyPr>
          <a:lstStyle/>
          <a:p>
            <a:pPr algn="just">
              <a:lnSpc>
                <a:spcPct val="150000"/>
              </a:lnSpc>
              <a:spcAft>
                <a:spcPts val="750"/>
              </a:spcAft>
            </a:pPr>
            <a:r>
              <a:rPr lang="en-GB" sz="1600" dirty="0">
                <a:solidFill>
                  <a:srgbClr val="000000"/>
                </a:solidFill>
                <a:effectLst/>
                <a:latin typeface="Calibri" panose="020F0502020204030204" pitchFamily="34" charset="0"/>
                <a:ea typeface="Calibri" panose="020F0502020204030204" pitchFamily="34" charset="0"/>
              </a:rPr>
              <a:t>The Objectives for the Partial Local Plan Review of the Gozo and Comino Local Plan (2006) for the area of </a:t>
            </a:r>
            <a:r>
              <a:rPr lang="en-GB" sz="1600" dirty="0" err="1">
                <a:solidFill>
                  <a:srgbClr val="000000"/>
                </a:solidFill>
                <a:effectLst/>
                <a:latin typeface="Calibri" panose="020F0502020204030204" pitchFamily="34" charset="0"/>
                <a:ea typeface="Calibri" panose="020F0502020204030204" pitchFamily="34" charset="0"/>
              </a:rPr>
              <a:t>Ghajnsielem</a:t>
            </a:r>
            <a:r>
              <a:rPr lang="en-GB" sz="1600" dirty="0">
                <a:solidFill>
                  <a:srgbClr val="000000"/>
                </a:solidFill>
                <a:effectLst/>
                <a:latin typeface="Calibri" panose="020F0502020204030204" pitchFamily="34" charset="0"/>
                <a:ea typeface="Calibri" panose="020F0502020204030204" pitchFamily="34" charset="0"/>
              </a:rPr>
              <a:t> and </a:t>
            </a:r>
            <a:r>
              <a:rPr lang="en-GB" sz="1600" dirty="0" err="1">
                <a:solidFill>
                  <a:srgbClr val="000000"/>
                </a:solidFill>
                <a:effectLst/>
                <a:latin typeface="Calibri" panose="020F0502020204030204" pitchFamily="34" charset="0"/>
                <a:ea typeface="Calibri" panose="020F0502020204030204" pitchFamily="34" charset="0"/>
              </a:rPr>
              <a:t>Xewkija</a:t>
            </a:r>
            <a:r>
              <a:rPr lang="en-GB" sz="1600" dirty="0">
                <a:solidFill>
                  <a:srgbClr val="000000"/>
                </a:solidFill>
                <a:effectLst/>
                <a:latin typeface="Calibri" panose="020F0502020204030204" pitchFamily="34" charset="0"/>
                <a:ea typeface="Calibri" panose="020F0502020204030204" pitchFamily="34" charset="0"/>
              </a:rPr>
              <a:t>, put forward by the Minister are as follows:</a:t>
            </a:r>
            <a:endParaRPr lang="en-GB" sz="1600" dirty="0">
              <a:effectLst/>
              <a:latin typeface="Calibri" panose="020F0502020204030204" pitchFamily="34" charset="0"/>
              <a:ea typeface="Calibri" panose="020F0502020204030204" pitchFamily="34" charset="0"/>
            </a:endParaRPr>
          </a:p>
          <a:p>
            <a:pPr indent="-269875" algn="just">
              <a:lnSpc>
                <a:spcPct val="150000"/>
              </a:lnSpc>
              <a:buAutoNum type="arabicPeriod"/>
            </a:pPr>
            <a:r>
              <a:rPr lang="en-GB" sz="1600" dirty="0">
                <a:solidFill>
                  <a:srgbClr val="000000"/>
                </a:solidFill>
                <a:latin typeface="Calibri" panose="020F0502020204030204" pitchFamily="34" charset="0"/>
                <a:ea typeface="Calibri" panose="020F0502020204030204" pitchFamily="34" charset="0"/>
              </a:rPr>
              <a:t>To designate a specific site within the broad area depicted on Map 1 at </a:t>
            </a:r>
            <a:r>
              <a:rPr lang="en-GB" sz="1600" dirty="0" err="1">
                <a:solidFill>
                  <a:srgbClr val="000000"/>
                </a:solidFill>
                <a:latin typeface="Calibri" panose="020F0502020204030204" pitchFamily="34" charset="0"/>
                <a:ea typeface="Calibri" panose="020F0502020204030204" pitchFamily="34" charset="0"/>
              </a:rPr>
              <a:t>Ghajnsielem</a:t>
            </a:r>
            <a:r>
              <a:rPr lang="en-GB" sz="1600" dirty="0">
                <a:solidFill>
                  <a:srgbClr val="000000"/>
                </a:solidFill>
                <a:latin typeface="Calibri" panose="020F0502020204030204" pitchFamily="34" charset="0"/>
                <a:ea typeface="Calibri" panose="020F0502020204030204" pitchFamily="34" charset="0"/>
              </a:rPr>
              <a:t> as an open air, formal recreational land use with ancillary structures. The site-specific policy should include development criteria to ensure that the site remains used solely for formal recreational with minimal commercial activity forming an integral part of the recreational land use, remain predominantly open and landscaped, any ancillary structures remain small in scale and their design and location within the site do not create unacceptable impacts.</a:t>
            </a:r>
          </a:p>
          <a:p>
            <a:pPr indent="-269875" algn="just">
              <a:lnSpc>
                <a:spcPct val="150000"/>
              </a:lnSpc>
              <a:buAutoNum type="arabicPeriod"/>
            </a:pPr>
            <a:endParaRPr lang="en-GB" sz="1600" dirty="0">
              <a:solidFill>
                <a:srgbClr val="000000"/>
              </a:solidFill>
              <a:latin typeface="Calibri" panose="020F0502020204030204" pitchFamily="34" charset="0"/>
              <a:ea typeface="Calibri" panose="020F0502020204030204" pitchFamily="34" charset="0"/>
            </a:endParaRPr>
          </a:p>
          <a:p>
            <a:pPr indent="-269875" algn="just">
              <a:lnSpc>
                <a:spcPct val="150000"/>
              </a:lnSpc>
            </a:pPr>
            <a:r>
              <a:rPr lang="en-GB" sz="1600" dirty="0">
                <a:solidFill>
                  <a:srgbClr val="000000"/>
                </a:solidFill>
                <a:latin typeface="Calibri" panose="020F0502020204030204" pitchFamily="34" charset="0"/>
                <a:ea typeface="Calibri" panose="020F0502020204030204" pitchFamily="34" charset="0"/>
              </a:rPr>
              <a:t>2. To designate the area located between </a:t>
            </a:r>
            <a:r>
              <a:rPr lang="en-GB" sz="1600" dirty="0" err="1">
                <a:solidFill>
                  <a:srgbClr val="000000"/>
                </a:solidFill>
                <a:latin typeface="Calibri" panose="020F0502020204030204" pitchFamily="34" charset="0"/>
                <a:ea typeface="Calibri" panose="020F0502020204030204" pitchFamily="34" charset="0"/>
              </a:rPr>
              <a:t>Triq</a:t>
            </a:r>
            <a:r>
              <a:rPr lang="en-GB" sz="1600" dirty="0">
                <a:solidFill>
                  <a:srgbClr val="000000"/>
                </a:solidFill>
                <a:latin typeface="Calibri" panose="020F0502020204030204" pitchFamily="34" charset="0"/>
                <a:ea typeface="Calibri" panose="020F0502020204030204" pitchFamily="34" charset="0"/>
              </a:rPr>
              <a:t> it-Torri </a:t>
            </a:r>
            <a:r>
              <a:rPr lang="en-GB" sz="1600" dirty="0" err="1">
                <a:solidFill>
                  <a:srgbClr val="000000"/>
                </a:solidFill>
                <a:latin typeface="Calibri" panose="020F0502020204030204" pitchFamily="34" charset="0"/>
                <a:ea typeface="Calibri" panose="020F0502020204030204" pitchFamily="34" charset="0"/>
              </a:rPr>
              <a:t>Gorgun</a:t>
            </a:r>
            <a:r>
              <a:rPr lang="en-GB" sz="1600" dirty="0">
                <a:solidFill>
                  <a:srgbClr val="000000"/>
                </a:solidFill>
                <a:latin typeface="Calibri" panose="020F0502020204030204" pitchFamily="34" charset="0"/>
                <a:ea typeface="Calibri" panose="020F0502020204030204" pitchFamily="34" charset="0"/>
              </a:rPr>
              <a:t> and </a:t>
            </a:r>
            <a:r>
              <a:rPr lang="en-GB" sz="1600" dirty="0" err="1">
                <a:solidFill>
                  <a:srgbClr val="000000"/>
                </a:solidFill>
                <a:latin typeface="Calibri" panose="020F0502020204030204" pitchFamily="34" charset="0"/>
                <a:ea typeface="Calibri" panose="020F0502020204030204" pitchFamily="34" charset="0"/>
              </a:rPr>
              <a:t>Triq</a:t>
            </a:r>
            <a:r>
              <a:rPr lang="en-GB" sz="1600" dirty="0">
                <a:solidFill>
                  <a:srgbClr val="000000"/>
                </a:solidFill>
                <a:latin typeface="Calibri" panose="020F0502020204030204" pitchFamily="34" charset="0"/>
                <a:ea typeface="Calibri" panose="020F0502020204030204" pitchFamily="34" charset="0"/>
              </a:rPr>
              <a:t> il-Kav. Lorenzo Zammit Haber, </a:t>
            </a:r>
            <a:r>
              <a:rPr lang="en-GB" sz="1600" dirty="0" err="1">
                <a:solidFill>
                  <a:srgbClr val="000000"/>
                </a:solidFill>
                <a:latin typeface="Calibri" panose="020F0502020204030204" pitchFamily="34" charset="0"/>
                <a:ea typeface="Calibri" panose="020F0502020204030204" pitchFamily="34" charset="0"/>
              </a:rPr>
              <a:t>Xewkija</a:t>
            </a:r>
            <a:r>
              <a:rPr lang="en-GB" sz="1600" dirty="0">
                <a:solidFill>
                  <a:srgbClr val="000000"/>
                </a:solidFill>
                <a:latin typeface="Calibri" panose="020F0502020204030204" pitchFamily="34" charset="0"/>
                <a:ea typeface="Calibri" panose="020F0502020204030204" pitchFamily="34" charset="0"/>
              </a:rPr>
              <a:t>, broadly indicated on Map 2, as a Rural Settlement and clearly delineate the development boundary, identify the developable land within the boundary, public roads, the acceptable land-uses and building height limitations within the overall framework of the Gozo and Comino Local Plan, provided that additional development on vacant land is strictly controlled.</a:t>
            </a:r>
          </a:p>
          <a:p>
            <a:pPr indent="-269875" algn="just">
              <a:lnSpc>
                <a:spcPct val="150000"/>
              </a:lnSpc>
            </a:pPr>
            <a:endParaRPr lang="en-GB" sz="1600" dirty="0">
              <a:solidFill>
                <a:srgbClr val="000000"/>
              </a:solidFill>
              <a:latin typeface="Calibri" panose="020F0502020204030204" pitchFamily="34" charset="0"/>
              <a:ea typeface="Calibri" panose="020F0502020204030204" pitchFamily="34" charset="0"/>
            </a:endParaRPr>
          </a:p>
          <a:p>
            <a:pPr indent="-269875" algn="just">
              <a:lnSpc>
                <a:spcPct val="150000"/>
              </a:lnSpc>
            </a:pPr>
            <a:r>
              <a:rPr lang="en-GB" sz="1600" dirty="0">
                <a:solidFill>
                  <a:srgbClr val="000000"/>
                </a:solidFill>
                <a:latin typeface="Calibri" panose="020F0502020204030204" pitchFamily="34" charset="0"/>
                <a:ea typeface="Calibri" panose="020F0502020204030204" pitchFamily="34" charset="0"/>
              </a:rPr>
              <a:t>3. To amend or delete all other provisions in the Gozo and Comino Local Plan of 2006 which are deemed to run counter to the overall objectives set out in paragraphs (1) and (2) above.</a:t>
            </a:r>
          </a:p>
        </p:txBody>
      </p:sp>
    </p:spTree>
    <p:extLst>
      <p:ext uri="{BB962C8B-B14F-4D97-AF65-F5344CB8AC3E}">
        <p14:creationId xmlns:p14="http://schemas.microsoft.com/office/powerpoint/2010/main" val="238793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7198C-4A75-FD86-1DF1-103C5859908E}"/>
            </a:ext>
          </a:extLst>
        </p:cNvPr>
        <p:cNvGrpSpPr/>
        <p:nvPr/>
      </p:nvGrpSpPr>
      <p:grpSpPr>
        <a:xfrm>
          <a:off x="0" y="0"/>
          <a:ext cx="0" cy="0"/>
          <a:chOff x="0" y="0"/>
          <a:chExt cx="0" cy="0"/>
        </a:xfrm>
      </p:grpSpPr>
      <p:sp>
        <p:nvSpPr>
          <p:cNvPr id="4" name="Title 3" hidden="1">
            <a:extLst>
              <a:ext uri="{FF2B5EF4-FFF2-40B4-BE49-F238E27FC236}">
                <a16:creationId xmlns:a16="http://schemas.microsoft.com/office/drawing/2014/main" id="{0DF83C58-2DC1-C0F2-BC03-A7ECFAE50007}"/>
              </a:ext>
            </a:extLst>
          </p:cNvPr>
          <p:cNvSpPr>
            <a:spLocks noGrp="1"/>
          </p:cNvSpPr>
          <p:nvPr>
            <p:ph type="title" idx="4294967295"/>
          </p:nvPr>
        </p:nvSpPr>
        <p:spPr>
          <a:xfrm>
            <a:off x="0" y="365125"/>
            <a:ext cx="10515600" cy="1325563"/>
          </a:xfrm>
        </p:spPr>
        <p:txBody>
          <a:bodyPr rtlCol="0"/>
          <a:lstStyle/>
          <a:p>
            <a:pPr rtl="0"/>
            <a:r>
              <a:rPr lang="en-GB" dirty="0"/>
              <a:t>Project analysis slide 2</a:t>
            </a:r>
          </a:p>
        </p:txBody>
      </p:sp>
      <p:sp>
        <p:nvSpPr>
          <p:cNvPr id="11" name="Title 1">
            <a:extLst>
              <a:ext uri="{FF2B5EF4-FFF2-40B4-BE49-F238E27FC236}">
                <a16:creationId xmlns:a16="http://schemas.microsoft.com/office/drawing/2014/main" id="{C545F110-2DA1-0E89-989F-E971D3EBC87F}"/>
              </a:ext>
            </a:extLst>
          </p:cNvPr>
          <p:cNvSpPr txBox="1">
            <a:spLocks/>
          </p:cNvSpPr>
          <p:nvPr/>
        </p:nvSpPr>
        <p:spPr>
          <a:xfrm>
            <a:off x="200891" y="3013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en-GB" sz="2800" b="1" dirty="0">
                <a:solidFill>
                  <a:schemeClr val="tx1">
                    <a:lumMod val="75000"/>
                    <a:lumOff val="25000"/>
                  </a:schemeClr>
                </a:solidFill>
              </a:rPr>
              <a:t>OBJECTIVES</a:t>
            </a:r>
            <a:br>
              <a:rPr lang="en-GB" sz="2800" dirty="0">
                <a:solidFill>
                  <a:schemeClr val="tx1">
                    <a:lumMod val="75000"/>
                    <a:lumOff val="25000"/>
                  </a:schemeClr>
                </a:solidFill>
              </a:rPr>
            </a:br>
            <a:endParaRPr lang="en-GB" sz="2800" dirty="0">
              <a:solidFill>
                <a:schemeClr val="tx1">
                  <a:lumMod val="75000"/>
                  <a:lumOff val="25000"/>
                </a:schemeClr>
              </a:solidFill>
            </a:endParaRPr>
          </a:p>
        </p:txBody>
      </p:sp>
      <p:pic>
        <p:nvPicPr>
          <p:cNvPr id="2" name="Picture 1" descr="A map of a city&#10;&#10;Description automatically generated">
            <a:extLst>
              <a:ext uri="{FF2B5EF4-FFF2-40B4-BE49-F238E27FC236}">
                <a16:creationId xmlns:a16="http://schemas.microsoft.com/office/drawing/2014/main" id="{3F2CEBF3-F4EB-C759-34BA-C2F585704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4" y="1682496"/>
            <a:ext cx="5522880" cy="3960000"/>
          </a:xfrm>
          <a:prstGeom prst="rect">
            <a:avLst/>
          </a:prstGeom>
        </p:spPr>
      </p:pic>
      <p:pic>
        <p:nvPicPr>
          <p:cNvPr id="3" name="Picture 2" descr="A map of a neighborhood&#10;&#10;Description automatically generated">
            <a:extLst>
              <a:ext uri="{FF2B5EF4-FFF2-40B4-BE49-F238E27FC236}">
                <a16:creationId xmlns:a16="http://schemas.microsoft.com/office/drawing/2014/main" id="{E79A0F08-1900-8BDC-095C-610648834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9810" y="1682496"/>
            <a:ext cx="6367666" cy="3960000"/>
          </a:xfrm>
          <a:prstGeom prst="rect">
            <a:avLst/>
          </a:prstGeom>
        </p:spPr>
      </p:pic>
    </p:spTree>
    <p:extLst>
      <p:ext uri="{BB962C8B-B14F-4D97-AF65-F5344CB8AC3E}">
        <p14:creationId xmlns:p14="http://schemas.microsoft.com/office/powerpoint/2010/main" val="249464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A34B-3818-8DA6-F7D5-4EAEB25D57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3CC533-5D31-0362-DB07-DDE42229A66B}"/>
              </a:ext>
            </a:extLst>
          </p:cNvPr>
          <p:cNvSpPr>
            <a:spLocks noGrp="1"/>
          </p:cNvSpPr>
          <p:nvPr>
            <p:ph type="title"/>
          </p:nvPr>
        </p:nvSpPr>
        <p:spPr>
          <a:xfrm>
            <a:off x="712354" y="420400"/>
            <a:ext cx="7532277" cy="610863"/>
          </a:xfrm>
        </p:spPr>
        <p:txBody>
          <a:bodyPr rtlCol="0"/>
          <a:lstStyle/>
          <a:p>
            <a:pPr rtl="0"/>
            <a:r>
              <a:rPr lang="en-GB" dirty="0"/>
              <a:t>PUBLIC CONSULTATION</a:t>
            </a:r>
          </a:p>
        </p:txBody>
      </p:sp>
      <p:sp>
        <p:nvSpPr>
          <p:cNvPr id="42" name="Text Placeholder 3">
            <a:extLst>
              <a:ext uri="{FF2B5EF4-FFF2-40B4-BE49-F238E27FC236}">
                <a16:creationId xmlns:a16="http://schemas.microsoft.com/office/drawing/2014/main" id="{D061CDFC-C701-11CF-84F7-B15D2F4E688F}"/>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4" name="TextBox 3">
            <a:extLst>
              <a:ext uri="{FF2B5EF4-FFF2-40B4-BE49-F238E27FC236}">
                <a16:creationId xmlns:a16="http://schemas.microsoft.com/office/drawing/2014/main" id="{0C9F6490-B655-4EBA-C95C-29CF487FD239}"/>
              </a:ext>
            </a:extLst>
          </p:cNvPr>
          <p:cNvSpPr txBox="1"/>
          <p:nvPr/>
        </p:nvSpPr>
        <p:spPr>
          <a:xfrm>
            <a:off x="334356" y="1695658"/>
            <a:ext cx="11369964"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latin typeface="+mj-lt"/>
              </a:rPr>
              <a:t>Public Consultation on Objectives held between the 15</a:t>
            </a:r>
            <a:r>
              <a:rPr lang="en-GB" sz="2400" baseline="30000" dirty="0">
                <a:solidFill>
                  <a:schemeClr val="bg1"/>
                </a:solidFill>
                <a:latin typeface="+mj-lt"/>
              </a:rPr>
              <a:t>th</a:t>
            </a:r>
            <a:r>
              <a:rPr lang="en-GB" sz="2400" dirty="0">
                <a:solidFill>
                  <a:schemeClr val="bg1"/>
                </a:solidFill>
                <a:latin typeface="+mj-lt"/>
              </a:rPr>
              <a:t> of October and 6</a:t>
            </a:r>
            <a:r>
              <a:rPr lang="en-GB" sz="2400" baseline="30000" dirty="0">
                <a:solidFill>
                  <a:schemeClr val="bg1"/>
                </a:solidFill>
                <a:latin typeface="+mj-lt"/>
              </a:rPr>
              <a:t>th</a:t>
            </a:r>
            <a:r>
              <a:rPr lang="en-GB" sz="2400" dirty="0">
                <a:solidFill>
                  <a:schemeClr val="bg1"/>
                </a:solidFill>
                <a:latin typeface="+mj-lt"/>
              </a:rPr>
              <a:t> of November 2024, generated 63 submissions</a:t>
            </a:r>
          </a:p>
          <a:p>
            <a:pPr marL="342900" indent="-342900">
              <a:buFont typeface="Arial" panose="020B0604020202020204" pitchFamily="34" charset="0"/>
              <a:buChar char="•"/>
            </a:pPr>
            <a:endParaRPr lang="en-GB" sz="2400" dirty="0">
              <a:solidFill>
                <a:schemeClr val="bg1"/>
              </a:solidFill>
              <a:latin typeface="+mj-lt"/>
            </a:endParaRPr>
          </a:p>
          <a:p>
            <a:pPr marL="342900" indent="-342900">
              <a:buFont typeface="Arial" panose="020B0604020202020204" pitchFamily="34" charset="0"/>
              <a:buChar char="•"/>
            </a:pPr>
            <a:r>
              <a:rPr lang="en-GB" sz="2400" dirty="0">
                <a:solidFill>
                  <a:schemeClr val="bg1"/>
                </a:solidFill>
                <a:latin typeface="+mj-lt"/>
              </a:rPr>
              <a:t>5 of the submissions were from public entities and NGOs</a:t>
            </a:r>
          </a:p>
          <a:p>
            <a:pPr marL="342900" indent="-342900">
              <a:buFont typeface="Arial" panose="020B0604020202020204" pitchFamily="34" charset="0"/>
              <a:buChar char="•"/>
            </a:pPr>
            <a:endParaRPr lang="en-GB" sz="2400" dirty="0">
              <a:solidFill>
                <a:schemeClr val="bg1"/>
              </a:solidFill>
              <a:latin typeface="+mj-lt"/>
            </a:endParaRPr>
          </a:p>
          <a:p>
            <a:pPr marL="342900" indent="-342900">
              <a:buFont typeface="Arial" panose="020B0604020202020204" pitchFamily="34" charset="0"/>
              <a:buChar char="•"/>
            </a:pPr>
            <a:r>
              <a:rPr lang="en-GB" sz="2400" dirty="0">
                <a:solidFill>
                  <a:schemeClr val="bg1"/>
                </a:solidFill>
                <a:latin typeface="+mj-lt"/>
              </a:rPr>
              <a:t>3 submissions related to </a:t>
            </a:r>
            <a:r>
              <a:rPr lang="en-GB" sz="2400" dirty="0" err="1">
                <a:solidFill>
                  <a:schemeClr val="bg1"/>
                </a:solidFill>
                <a:latin typeface="+mj-lt"/>
              </a:rPr>
              <a:t>Ghajnsielem</a:t>
            </a:r>
            <a:endParaRPr lang="en-GB" sz="2400" dirty="0">
              <a:solidFill>
                <a:schemeClr val="bg1"/>
              </a:solidFill>
              <a:latin typeface="+mj-lt"/>
            </a:endParaRPr>
          </a:p>
          <a:p>
            <a:pPr marL="342900" indent="-342900">
              <a:buFont typeface="Arial" panose="020B0604020202020204" pitchFamily="34" charset="0"/>
              <a:buChar char="•"/>
            </a:pPr>
            <a:endParaRPr lang="en-GB" sz="2400" dirty="0">
              <a:solidFill>
                <a:schemeClr val="bg1"/>
              </a:solidFill>
              <a:latin typeface="+mj-lt"/>
            </a:endParaRPr>
          </a:p>
          <a:p>
            <a:pPr marL="342900" indent="-342900">
              <a:buFont typeface="Arial" panose="020B0604020202020204" pitchFamily="34" charset="0"/>
              <a:buChar char="•"/>
            </a:pPr>
            <a:r>
              <a:rPr lang="en-GB" sz="2400" dirty="0">
                <a:solidFill>
                  <a:schemeClr val="bg1"/>
                </a:solidFill>
                <a:latin typeface="+mj-lt"/>
              </a:rPr>
              <a:t>60 submissions related to </a:t>
            </a:r>
            <a:r>
              <a:rPr lang="en-GB" sz="2400" dirty="0" err="1">
                <a:solidFill>
                  <a:schemeClr val="bg1"/>
                </a:solidFill>
                <a:latin typeface="+mj-lt"/>
              </a:rPr>
              <a:t>Xewkija</a:t>
            </a:r>
            <a:endParaRPr lang="en-GB" sz="2400" dirty="0">
              <a:solidFill>
                <a:schemeClr val="bg1"/>
              </a:solidFill>
              <a:latin typeface="+mj-lt"/>
            </a:endParaRPr>
          </a:p>
          <a:p>
            <a:endParaRPr lang="en-GB" sz="2400" b="1" dirty="0">
              <a:solidFill>
                <a:schemeClr val="bg1"/>
              </a:solidFill>
              <a:latin typeface="+mj-lt"/>
            </a:endParaRPr>
          </a:p>
          <a:p>
            <a:pPr marL="342900" indent="-342900">
              <a:buFont typeface="Arial" panose="020B0604020202020204" pitchFamily="34" charset="0"/>
              <a:buChar char="•"/>
            </a:pPr>
            <a:endParaRPr lang="en-GB" sz="2400" b="1" dirty="0">
              <a:latin typeface="+mj-lt"/>
            </a:endParaRPr>
          </a:p>
        </p:txBody>
      </p:sp>
    </p:spTree>
    <p:extLst>
      <p:ext uri="{BB962C8B-B14F-4D97-AF65-F5344CB8AC3E}">
        <p14:creationId xmlns:p14="http://schemas.microsoft.com/office/powerpoint/2010/main" val="3666073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E5E20-7DD4-6E09-0AE7-1310429CB2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18A511-4893-9BC3-5DC0-470297D8BDFE}"/>
              </a:ext>
            </a:extLst>
          </p:cNvPr>
          <p:cNvSpPr>
            <a:spLocks noGrp="1"/>
          </p:cNvSpPr>
          <p:nvPr>
            <p:ph type="title"/>
          </p:nvPr>
        </p:nvSpPr>
        <p:spPr>
          <a:xfrm>
            <a:off x="712354" y="420400"/>
            <a:ext cx="7532277" cy="610863"/>
          </a:xfrm>
        </p:spPr>
        <p:txBody>
          <a:bodyPr rtlCol="0">
            <a:normAutofit fontScale="90000"/>
          </a:bodyPr>
          <a:lstStyle/>
          <a:p>
            <a:pPr rtl="0"/>
            <a:r>
              <a:rPr lang="en-GB" dirty="0"/>
              <a:t>GHAJNSIELEM BACKGROUND</a:t>
            </a:r>
          </a:p>
        </p:txBody>
      </p:sp>
      <p:sp>
        <p:nvSpPr>
          <p:cNvPr id="42" name="Text Placeholder 3">
            <a:extLst>
              <a:ext uri="{FF2B5EF4-FFF2-40B4-BE49-F238E27FC236}">
                <a16:creationId xmlns:a16="http://schemas.microsoft.com/office/drawing/2014/main" id="{131F07C4-7E96-C316-FA2B-D3F69888A627}"/>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4" name="TextBox 3">
            <a:extLst>
              <a:ext uri="{FF2B5EF4-FFF2-40B4-BE49-F238E27FC236}">
                <a16:creationId xmlns:a16="http://schemas.microsoft.com/office/drawing/2014/main" id="{CD95279B-15CF-B03F-F419-205BAE32952B}"/>
              </a:ext>
            </a:extLst>
          </p:cNvPr>
          <p:cNvSpPr txBox="1"/>
          <p:nvPr/>
        </p:nvSpPr>
        <p:spPr>
          <a:xfrm>
            <a:off x="334356" y="1695658"/>
            <a:ext cx="11369964" cy="4770537"/>
          </a:xfrm>
          <a:prstGeom prst="rect">
            <a:avLst/>
          </a:prstGeom>
          <a:noFill/>
        </p:spPr>
        <p:txBody>
          <a:bodyPr wrap="square" rtlCol="0">
            <a:spAutoFit/>
          </a:bodyPr>
          <a:lstStyle/>
          <a:p>
            <a:pPr marL="342900" indent="-342900" algn="just">
              <a:buFont typeface="Arial" panose="020B0604020202020204" pitchFamily="34" charset="0"/>
              <a:buChar char="•"/>
            </a:pPr>
            <a:r>
              <a:rPr lang="en-GB" sz="2000" dirty="0">
                <a:solidFill>
                  <a:schemeClr val="bg1"/>
                </a:solidFill>
                <a:latin typeface="+mj-lt"/>
              </a:rPr>
              <a:t>Relates to an area known as Ta’ Passi where the annual Betlehem </a:t>
            </a:r>
            <a:r>
              <a:rPr lang="en-GB" sz="2000" dirty="0" err="1">
                <a:solidFill>
                  <a:schemeClr val="bg1"/>
                </a:solidFill>
                <a:latin typeface="+mj-lt"/>
              </a:rPr>
              <a:t>f’Ghajnsielem</a:t>
            </a:r>
            <a:r>
              <a:rPr lang="en-GB" sz="2000" dirty="0">
                <a:solidFill>
                  <a:schemeClr val="bg1"/>
                </a:solidFill>
                <a:latin typeface="+mj-lt"/>
              </a:rPr>
              <a:t> has been organised since 2008,</a:t>
            </a:r>
          </a:p>
          <a:p>
            <a:pPr marL="342900" indent="-342900" algn="just">
              <a:buFont typeface="Arial" panose="020B0604020202020204" pitchFamily="34" charset="0"/>
              <a:buChar char="•"/>
            </a:pPr>
            <a:endParaRPr lang="en-GB" sz="2000" dirty="0">
              <a:solidFill>
                <a:schemeClr val="bg1"/>
              </a:solidFill>
              <a:latin typeface="+mj-lt"/>
            </a:endParaRPr>
          </a:p>
          <a:p>
            <a:pPr marL="342900" indent="-342900" algn="just">
              <a:buFont typeface="Arial" panose="020B0604020202020204" pitchFamily="34" charset="0"/>
              <a:buChar char="•"/>
            </a:pPr>
            <a:r>
              <a:rPr lang="en-GB" sz="2000" dirty="0">
                <a:solidFill>
                  <a:schemeClr val="bg1"/>
                </a:solidFill>
                <a:latin typeface="+mj-lt"/>
              </a:rPr>
              <a:t>Over the years attractions increased to include; a bakery, old trade shops like carpenter and blacksmith, a tavern offering local food, an open-air market, a small river and the grotto, </a:t>
            </a:r>
          </a:p>
          <a:p>
            <a:pPr marL="342900" indent="-342900" algn="just">
              <a:buFont typeface="Arial" panose="020B0604020202020204" pitchFamily="34" charset="0"/>
              <a:buChar char="•"/>
            </a:pPr>
            <a:endParaRPr lang="en-GB" sz="2000" dirty="0">
              <a:solidFill>
                <a:schemeClr val="bg1"/>
              </a:solidFill>
              <a:latin typeface="+mj-lt"/>
            </a:endParaRPr>
          </a:p>
          <a:p>
            <a:pPr marL="342900" indent="-342900" algn="just">
              <a:buFont typeface="Arial" panose="020B0604020202020204" pitchFamily="34" charset="0"/>
              <a:buChar char="•"/>
            </a:pPr>
            <a:r>
              <a:rPr lang="en-GB" sz="2000" dirty="0">
                <a:solidFill>
                  <a:schemeClr val="bg1"/>
                </a:solidFill>
                <a:latin typeface="+mj-lt"/>
              </a:rPr>
              <a:t>Organisers applied for a temporary planning permission to test up the structures related to the event,</a:t>
            </a:r>
          </a:p>
          <a:p>
            <a:pPr marL="342900" indent="-342900" algn="just">
              <a:buFont typeface="Arial" panose="020B0604020202020204" pitchFamily="34" charset="0"/>
              <a:buChar char="•"/>
            </a:pPr>
            <a:endParaRPr lang="en-GB" sz="2000" dirty="0">
              <a:solidFill>
                <a:schemeClr val="bg1"/>
              </a:solidFill>
              <a:latin typeface="+mj-lt"/>
            </a:endParaRPr>
          </a:p>
          <a:p>
            <a:pPr marL="342900" indent="-342900" algn="just">
              <a:buFont typeface="Arial" panose="020B0604020202020204" pitchFamily="34" charset="0"/>
              <a:buChar char="•"/>
            </a:pPr>
            <a:r>
              <a:rPr lang="en-GB" sz="2000" dirty="0">
                <a:solidFill>
                  <a:schemeClr val="bg1"/>
                </a:solidFill>
                <a:latin typeface="+mj-lt"/>
              </a:rPr>
              <a:t>It is a Government objective to designate this site as a permanent open air formal recreational area with ancillary structures with minimal commercial activity that supports the overall use of the site.</a:t>
            </a:r>
          </a:p>
          <a:p>
            <a:endParaRPr lang="en-GB" sz="2000" b="1" dirty="0">
              <a:solidFill>
                <a:schemeClr val="bg1"/>
              </a:solidFill>
              <a:latin typeface="+mj-lt"/>
            </a:endParaRPr>
          </a:p>
          <a:p>
            <a:pPr marL="342900" indent="-342900">
              <a:buFont typeface="Arial" panose="020B0604020202020204" pitchFamily="34" charset="0"/>
              <a:buChar char="•"/>
            </a:pPr>
            <a:endParaRPr lang="en-GB" sz="2400" b="1" dirty="0">
              <a:latin typeface="+mj-lt"/>
            </a:endParaRPr>
          </a:p>
        </p:txBody>
      </p:sp>
    </p:spTree>
    <p:extLst>
      <p:ext uri="{BB962C8B-B14F-4D97-AF65-F5344CB8AC3E}">
        <p14:creationId xmlns:p14="http://schemas.microsoft.com/office/powerpoint/2010/main" val="460054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5A6EB-9776-1317-63AF-A919DD48AB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5F24E8-4D3A-72D9-85DE-E7304CD474C0}"/>
              </a:ext>
            </a:extLst>
          </p:cNvPr>
          <p:cNvSpPr>
            <a:spLocks noGrp="1"/>
          </p:cNvSpPr>
          <p:nvPr>
            <p:ph type="title"/>
          </p:nvPr>
        </p:nvSpPr>
        <p:spPr>
          <a:xfrm>
            <a:off x="712354" y="214622"/>
            <a:ext cx="10991966" cy="478105"/>
          </a:xfrm>
        </p:spPr>
        <p:txBody>
          <a:bodyPr rtlCol="0">
            <a:normAutofit/>
          </a:bodyPr>
          <a:lstStyle/>
          <a:p>
            <a:r>
              <a:rPr kumimoji="0" lang="en-GB" sz="2700" b="1" i="0" u="none" strike="noStrike" kern="1200" cap="none" spc="0" normalizeH="0" baseline="0" noProof="0" dirty="0">
                <a:ln>
                  <a:noFill/>
                </a:ln>
                <a:effectLst/>
                <a:uLnTx/>
                <a:uFillTx/>
                <a:latin typeface="Century Gothic"/>
                <a:ea typeface="+mj-ea"/>
                <a:cs typeface="+mj-cs"/>
              </a:rPr>
              <a:t>GHAJNSIELEM - 1</a:t>
            </a:r>
            <a:r>
              <a:rPr kumimoji="0" lang="en-GB" sz="2700" b="1" i="0" u="none" strike="noStrike" kern="1200" cap="none" spc="0" normalizeH="0" baseline="30000" noProof="0" dirty="0">
                <a:ln>
                  <a:noFill/>
                </a:ln>
                <a:effectLst/>
                <a:uLnTx/>
                <a:uFillTx/>
                <a:latin typeface="Century Gothic"/>
                <a:ea typeface="+mj-ea"/>
                <a:cs typeface="+mj-cs"/>
              </a:rPr>
              <a:t>st</a:t>
            </a:r>
            <a:r>
              <a:rPr kumimoji="0" lang="en-GB" sz="2700" b="1" i="0" u="none" strike="noStrike" kern="1200" cap="none" spc="0" normalizeH="0" baseline="0" noProof="0" dirty="0">
                <a:ln>
                  <a:noFill/>
                </a:ln>
                <a:effectLst/>
                <a:uLnTx/>
                <a:uFillTx/>
                <a:latin typeface="Century Gothic"/>
                <a:ea typeface="+mj-ea"/>
                <a:cs typeface="+mj-cs"/>
              </a:rPr>
              <a:t> STAGE </a:t>
            </a:r>
            <a:r>
              <a:rPr lang="en-GB" sz="2700" dirty="0">
                <a:latin typeface="Century Gothic"/>
              </a:rPr>
              <a:t>PUBLIC CONSULTATION MAIN ISSUES</a:t>
            </a:r>
            <a:endParaRPr lang="en-GB" dirty="0"/>
          </a:p>
        </p:txBody>
      </p:sp>
      <p:sp>
        <p:nvSpPr>
          <p:cNvPr id="42" name="Text Placeholder 3">
            <a:extLst>
              <a:ext uri="{FF2B5EF4-FFF2-40B4-BE49-F238E27FC236}">
                <a16:creationId xmlns:a16="http://schemas.microsoft.com/office/drawing/2014/main" id="{78150A54-0518-6716-71ED-84B98BBDDD38}"/>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4" name="TextBox 3">
            <a:extLst>
              <a:ext uri="{FF2B5EF4-FFF2-40B4-BE49-F238E27FC236}">
                <a16:creationId xmlns:a16="http://schemas.microsoft.com/office/drawing/2014/main" id="{2E5B46DE-013C-F516-0388-1D0C1B0FD1F5}"/>
              </a:ext>
            </a:extLst>
          </p:cNvPr>
          <p:cNvSpPr txBox="1"/>
          <p:nvPr/>
        </p:nvSpPr>
        <p:spPr>
          <a:xfrm>
            <a:off x="334356" y="882858"/>
            <a:ext cx="11369964" cy="6001643"/>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i="0" u="none" strike="noStrike" kern="1200" cap="none" spc="0" normalizeH="0" baseline="0" noProof="0" dirty="0">
                <a:ln>
                  <a:noFill/>
                </a:ln>
                <a:solidFill>
                  <a:srgbClr val="000000"/>
                </a:solidFill>
                <a:effectLst/>
                <a:uLnTx/>
                <a:uFillTx/>
                <a:latin typeface="Century Gothic"/>
                <a:ea typeface="+mn-ea"/>
                <a:cs typeface="+mn-cs"/>
              </a:rPr>
              <a:t>To designate the area known as Ta’ Passi as a site for informal recreation with passages connecting paved areas and water features,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i="0" u="none" strike="noStrike" kern="1200" cap="none" spc="0" normalizeH="0" baseline="0" noProof="0" dirty="0">
              <a:ln>
                <a:noFill/>
              </a:ln>
              <a:solidFill>
                <a:srgbClr val="000000"/>
              </a:solidFill>
              <a:effectLst/>
              <a:uLnTx/>
              <a:uFillTx/>
              <a:latin typeface="Century Gothic"/>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Century Gothic"/>
              </a:rPr>
              <a:t>Paved areas to accommodate structures related with seasonal activities,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rgbClr val="000000"/>
              </a:solidFill>
              <a:latin typeface="Century Gothic"/>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Century Gothic"/>
              </a:rPr>
              <a:t>To develop to permanent buildings ancillary to the activities carried out within the site,</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rgbClr val="000000"/>
              </a:solidFill>
              <a:latin typeface="Century Gothic"/>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Century Gothic"/>
              </a:rPr>
              <a:t>Extension to the existing football ground,</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rgbClr val="000000"/>
              </a:solidFill>
              <a:latin typeface="Century Gothic"/>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Century Gothic"/>
              </a:rPr>
              <a:t>A community centre with underground carparking,</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rgbClr val="000000"/>
              </a:solidFill>
              <a:latin typeface="Century Gothic"/>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Century Gothic"/>
              </a:rPr>
              <a:t>To develop an existing parking area as an extension to the community centre and sports facilities,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i="0" u="none" strike="noStrike" kern="1200" cap="none" spc="0" normalizeH="0" baseline="0" noProof="0" dirty="0">
              <a:ln>
                <a:noFill/>
              </a:ln>
              <a:solidFill>
                <a:srgbClr val="000000"/>
              </a:solidFill>
              <a:effectLst/>
              <a:uLnTx/>
              <a:uFillTx/>
              <a:latin typeface="Century Gothic"/>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Century Gothic"/>
              </a:rPr>
              <a:t>To limit the formal recreation to the area used for the nativity village,</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i="0" u="none" strike="noStrike" kern="1200" cap="none" spc="0" normalizeH="0" baseline="0" noProof="0" dirty="0">
              <a:ln>
                <a:noFill/>
              </a:ln>
              <a:solidFill>
                <a:srgbClr val="000000"/>
              </a:solidFill>
              <a:effectLst/>
              <a:uLnTx/>
              <a:uFillTx/>
              <a:latin typeface="Century Gothic"/>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Century Gothic"/>
              </a:rPr>
              <a:t>Structures should be small and temporary,</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i="0" u="none" strike="noStrike" kern="1200" cap="none" spc="0" normalizeH="0" baseline="0" noProof="0" dirty="0">
              <a:ln>
                <a:noFill/>
              </a:ln>
              <a:solidFill>
                <a:srgbClr val="000000"/>
              </a:solidFill>
              <a:effectLst/>
              <a:uLnTx/>
              <a:uFillTx/>
              <a:latin typeface="Century Gothic"/>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Century Gothic"/>
              </a:rPr>
              <a:t>Ensure that site does not become a development zone,</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i="0" u="none" strike="noStrike" kern="1200" cap="none" spc="0" normalizeH="0" baseline="0" noProof="0" dirty="0">
              <a:ln>
                <a:noFill/>
              </a:ln>
              <a:solidFill>
                <a:srgbClr val="000000"/>
              </a:solidFill>
              <a:effectLst/>
              <a:uLnTx/>
              <a:uFillTx/>
              <a:latin typeface="Century Gothic"/>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Century Gothic"/>
              </a:rPr>
              <a:t>To carry out a social impact assessment.</a:t>
            </a:r>
            <a:endParaRPr kumimoji="0" lang="en-GB" i="0" u="none" strike="noStrike" kern="1200" cap="none" spc="0" normalizeH="0" baseline="0" noProof="0" dirty="0">
              <a:ln>
                <a:noFill/>
              </a:ln>
              <a:solidFill>
                <a:srgbClr val="000000"/>
              </a:solidFill>
              <a:effectLst/>
              <a:uLnTx/>
              <a:uFillTx/>
              <a:latin typeface="Century Gothic"/>
              <a:ea typeface="+mn-ea"/>
              <a:cs typeface="+mn-cs"/>
            </a:endParaRPr>
          </a:p>
          <a:p>
            <a:pPr marL="342900" indent="-342900">
              <a:buFont typeface="Arial" panose="020B0604020202020204" pitchFamily="34" charset="0"/>
              <a:buChar char="•"/>
            </a:pPr>
            <a:endParaRPr lang="en-GB" sz="2400" b="1" dirty="0">
              <a:latin typeface="+mj-lt"/>
            </a:endParaRPr>
          </a:p>
        </p:txBody>
      </p:sp>
    </p:spTree>
    <p:extLst>
      <p:ext uri="{BB962C8B-B14F-4D97-AF65-F5344CB8AC3E}">
        <p14:creationId xmlns:p14="http://schemas.microsoft.com/office/powerpoint/2010/main" val="172586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66C49-2171-6E80-8FC3-2BEA492CF5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BB23FA-29C9-0F54-7C57-C8CDB828D7FB}"/>
              </a:ext>
            </a:extLst>
          </p:cNvPr>
          <p:cNvSpPr>
            <a:spLocks noGrp="1"/>
          </p:cNvSpPr>
          <p:nvPr>
            <p:ph type="title"/>
          </p:nvPr>
        </p:nvSpPr>
        <p:spPr>
          <a:xfrm>
            <a:off x="247535" y="214622"/>
            <a:ext cx="10991966" cy="487342"/>
          </a:xfrm>
        </p:spPr>
        <p:txBody>
          <a:bodyPr rtlCol="0">
            <a:normAutofit/>
          </a:bodyPr>
          <a:lstStyle/>
          <a:p>
            <a:r>
              <a:rPr kumimoji="0" lang="en-GB" sz="2700" b="1" i="0" u="none" strike="noStrike" kern="1200" cap="none" spc="0" normalizeH="0" baseline="0" noProof="0" dirty="0">
                <a:ln>
                  <a:noFill/>
                </a:ln>
                <a:effectLst/>
                <a:uLnTx/>
                <a:uFillTx/>
                <a:latin typeface="Century Gothic"/>
                <a:ea typeface="+mj-ea"/>
                <a:cs typeface="+mj-cs"/>
              </a:rPr>
              <a:t>GHAJNSIELEM – </a:t>
            </a:r>
            <a:r>
              <a:rPr lang="en-GB" sz="2700" dirty="0">
                <a:latin typeface="Century Gothic"/>
              </a:rPr>
              <a:t>NEW POLICY</a:t>
            </a:r>
            <a:endParaRPr lang="en-GB" dirty="0"/>
          </a:p>
        </p:txBody>
      </p:sp>
      <p:sp>
        <p:nvSpPr>
          <p:cNvPr id="42" name="Text Placeholder 3">
            <a:extLst>
              <a:ext uri="{FF2B5EF4-FFF2-40B4-BE49-F238E27FC236}">
                <a16:creationId xmlns:a16="http://schemas.microsoft.com/office/drawing/2014/main" id="{A6D85C6E-6D68-DAB7-5329-BE6417D484D5}"/>
              </a:ext>
            </a:extLst>
          </p:cNvPr>
          <p:cNvSpPr txBox="1">
            <a:spLocks/>
          </p:cNvSpPr>
          <p:nvPr/>
        </p:nvSpPr>
        <p:spPr>
          <a:xfrm>
            <a:off x="952499" y="1252728"/>
            <a:ext cx="10751821" cy="554126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1000"/>
              </a:spcBef>
              <a:buFont typeface="Arial" panose="020B0604020202020204" pitchFamily="34" charset="0"/>
              <a:buChar char="•"/>
            </a:pPr>
            <a:endParaRPr lang="en-GB" sz="2000" dirty="0">
              <a:latin typeface="+mn-lt"/>
            </a:endParaRPr>
          </a:p>
          <a:p>
            <a:pPr marL="342900" indent="-342900" algn="just">
              <a:buFont typeface="Arial" panose="020B0604020202020204" pitchFamily="34" charset="0"/>
              <a:buChar char="•"/>
            </a:pPr>
            <a:endParaRPr lang="en-GB" sz="2000" dirty="0"/>
          </a:p>
          <a:p>
            <a:pPr algn="just"/>
            <a:endParaRPr lang="en-GB" dirty="0"/>
          </a:p>
        </p:txBody>
      </p:sp>
      <p:sp>
        <p:nvSpPr>
          <p:cNvPr id="2" name="TextBox 1">
            <a:extLst>
              <a:ext uri="{FF2B5EF4-FFF2-40B4-BE49-F238E27FC236}">
                <a16:creationId xmlns:a16="http://schemas.microsoft.com/office/drawing/2014/main" id="{F63D9ECA-D467-9EF4-3169-84D3F299CB46}"/>
              </a:ext>
            </a:extLst>
          </p:cNvPr>
          <p:cNvSpPr txBox="1"/>
          <p:nvPr/>
        </p:nvSpPr>
        <p:spPr>
          <a:xfrm>
            <a:off x="107511" y="906005"/>
            <a:ext cx="11976977" cy="5570756"/>
          </a:xfrm>
          <a:prstGeom prst="rect">
            <a:avLst/>
          </a:prstGeom>
          <a:noFill/>
        </p:spPr>
        <p:txBody>
          <a:bodyPr wrap="square" rtlCol="0">
            <a:spAutoFit/>
          </a:bodyPr>
          <a:lstStyle/>
          <a:p>
            <a:pPr algn="just"/>
            <a:r>
              <a:rPr lang="en-GB" sz="2000" b="1" dirty="0">
                <a:solidFill>
                  <a:schemeClr val="bg1"/>
                </a:solidFill>
                <a:latin typeface="+mj-lt"/>
              </a:rPr>
              <a:t>A new policy that designates Ta’ Passi for formal recreation is required</a:t>
            </a:r>
          </a:p>
          <a:p>
            <a:pPr marL="342900" indent="-342900" algn="just">
              <a:buFont typeface="Arial" panose="020B0604020202020204" pitchFamily="34" charset="0"/>
              <a:buChar char="•"/>
            </a:pPr>
            <a:endParaRPr lang="en-GB" sz="2000" b="1" dirty="0">
              <a:solidFill>
                <a:schemeClr val="bg1"/>
              </a:solidFill>
              <a:latin typeface="+mj-lt"/>
            </a:endParaRPr>
          </a:p>
          <a:p>
            <a:pPr algn="just"/>
            <a:r>
              <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GZ-Ghjn-18:</a:t>
            </a:r>
          </a:p>
          <a:p>
            <a:pPr algn="just"/>
            <a:endPar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local plan designates the area known as Ta’ Passi as depicted on MAP 14.2G, as a formal recreational area. Within this site, the policy designates a sub-zone for formal recreation facilities ancillary to the existing football ground, for which provisions of general policy GZ-RECR-6 shall be applicable. The remaining of the indicated site shall be subject to the following conditions:</a:t>
            </a:r>
          </a:p>
          <a:p>
            <a:pPr algn="just"/>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auto">
              <a:lnSpc>
                <a:spcPct val="150000"/>
              </a:lnSpc>
              <a:buFont typeface="+mj-lt"/>
              <a:buAutoNum type="alphaLcParenR"/>
            </a:pPr>
            <a:r>
              <a:rPr lang="en-GB" sz="1600" b="1" dirty="0">
                <a:solidFill>
                  <a:schemeClr val="bg1"/>
                </a:solidFill>
                <a:effectLst/>
                <a:latin typeface="Calibri" panose="020F0502020204030204" pitchFamily="34" charset="0"/>
                <a:ea typeface="Calibri" panose="020F0502020204030204" pitchFamily="34" charset="0"/>
              </a:rPr>
              <a:t>A comprehensive development application covering all the site indicated on Map 14.2G but excluding the area within the site designated for formal recreation ancillary to the existing football ground, is submitted to the Planning Authority in accordance with the provisions of this policy, </a:t>
            </a:r>
            <a:endParaRPr lang="en-GB" sz="1600" dirty="0">
              <a:solidFill>
                <a:schemeClr val="bg1"/>
              </a:solidFill>
              <a:effectLst/>
              <a:latin typeface="Calibri" panose="020F0502020204030204" pitchFamily="34" charset="0"/>
              <a:ea typeface="Calibri" panose="020F0502020204030204" pitchFamily="34" charset="0"/>
            </a:endParaRPr>
          </a:p>
          <a:p>
            <a:pPr marL="342900" lvl="0" indent="-342900" algn="just" fontAlgn="auto">
              <a:lnSpc>
                <a:spcPct val="150000"/>
              </a:lnSpc>
              <a:buFont typeface="+mj-lt"/>
              <a:buAutoNum type="alphaLcParenR"/>
            </a:pPr>
            <a:r>
              <a:rPr lang="en-GB" sz="1600" b="1" dirty="0">
                <a:solidFill>
                  <a:schemeClr val="bg1"/>
                </a:solidFill>
                <a:effectLst/>
                <a:latin typeface="Calibri" panose="020F0502020204030204" pitchFamily="34" charset="0"/>
                <a:ea typeface="Calibri" panose="020F0502020204030204" pitchFamily="34" charset="0"/>
              </a:rPr>
              <a:t>an area of not less than 65% of the total site area (excluding the area for ancillary sports facility) remains predominantly open. Only planting of maquis or </a:t>
            </a:r>
            <a:r>
              <a:rPr lang="en-GB" sz="1600" b="1" dirty="0" err="1">
                <a:solidFill>
                  <a:schemeClr val="bg1"/>
                </a:solidFill>
                <a:effectLst/>
                <a:latin typeface="Calibri" panose="020F0502020204030204" pitchFamily="34" charset="0"/>
                <a:ea typeface="Calibri" panose="020F0502020204030204" pitchFamily="34" charset="0"/>
              </a:rPr>
              <a:t>archaeophytic</a:t>
            </a:r>
            <a:r>
              <a:rPr lang="en-GB" sz="1600" b="1" dirty="0">
                <a:solidFill>
                  <a:schemeClr val="bg1"/>
                </a:solidFill>
                <a:effectLst/>
                <a:latin typeface="Calibri" panose="020F0502020204030204" pitchFamily="34" charset="0"/>
                <a:ea typeface="Calibri" panose="020F0502020204030204" pitchFamily="34" charset="0"/>
              </a:rPr>
              <a:t> fruit trees typical of rural settings shall be allowed within this area</a:t>
            </a:r>
            <a:endParaRPr lang="en-GB" sz="1600" dirty="0">
              <a:solidFill>
                <a:schemeClr val="bg1"/>
              </a:solidFill>
              <a:latin typeface="Calibri" panose="020F0502020204030204" pitchFamily="34" charset="0"/>
              <a:ea typeface="Calibri" panose="020F0502020204030204" pitchFamily="34" charset="0"/>
            </a:endParaRPr>
          </a:p>
          <a:p>
            <a:pPr marL="342900" lvl="0" indent="-342900" algn="just" fontAlgn="auto">
              <a:lnSpc>
                <a:spcPct val="150000"/>
              </a:lnSpc>
              <a:buFont typeface="+mj-lt"/>
              <a:buAutoNum type="alphaLcParenR"/>
            </a:pPr>
            <a:r>
              <a:rPr lang="en-GB" sz="1600" b="1" dirty="0">
                <a:solidFill>
                  <a:schemeClr val="bg1"/>
                </a:solidFill>
                <a:latin typeface="Calibri" panose="020F0502020204030204" pitchFamily="34" charset="0"/>
                <a:ea typeface="Calibri" panose="020F0502020204030204" pitchFamily="34" charset="0"/>
              </a:rPr>
              <a:t>the proposal shall include one or more circular routes to serve as passageways and interspersed seating areas together with water features as part of the predominantly open area but that do not occupy more than 27% of the total site area (excluding the area for ancillary sports facility),</a:t>
            </a:r>
          </a:p>
          <a:p>
            <a:pPr algn="just"/>
            <a:endParaRPr lang="en-GB" sz="2400" b="1" dirty="0">
              <a:solidFill>
                <a:schemeClr val="bg1"/>
              </a:solidFill>
              <a:latin typeface="+mj-lt"/>
            </a:endParaRPr>
          </a:p>
        </p:txBody>
      </p:sp>
    </p:spTree>
    <p:extLst>
      <p:ext uri="{BB962C8B-B14F-4D97-AF65-F5344CB8AC3E}">
        <p14:creationId xmlns:p14="http://schemas.microsoft.com/office/powerpoint/2010/main" val="3281619918"/>
      </p:ext>
    </p:extLst>
  </p:cSld>
  <p:clrMapOvr>
    <a:masterClrMapping/>
  </p:clrMapOvr>
</p:sld>
</file>

<file path=ppt/theme/theme1.xml><?xml version="1.0" encoding="utf-8"?>
<a:theme xmlns:a="http://schemas.openxmlformats.org/drawingml/2006/main" name="Office Theme">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598_TF78455520" id="{81DBC73A-3976-428E-9F67-5F5F93F9B0DD}" vid="{422EBF69-DAED-4F70-A20B-FED4D6CC86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220</TotalTime>
  <Words>1820</Words>
  <Application>Microsoft Office PowerPoint</Application>
  <PresentationFormat>Widescreen</PresentationFormat>
  <Paragraphs>152</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Arial</vt:lpstr>
      <vt:lpstr>Calibri</vt:lpstr>
      <vt:lpstr>Calibri-Bold</vt:lpstr>
      <vt:lpstr>Century Gothic</vt:lpstr>
      <vt:lpstr>Open Sans</vt:lpstr>
      <vt:lpstr>Segoe UI Light</vt:lpstr>
      <vt:lpstr>Office Theme</vt:lpstr>
      <vt:lpstr>Partial Review of the GCLP (2006) Ghajnsielem and Xewkija  Public Consultation Draft</vt:lpstr>
      <vt:lpstr>SCOPE</vt:lpstr>
      <vt:lpstr>PowerPoint Presentation</vt:lpstr>
      <vt:lpstr>OBJECTIVES</vt:lpstr>
      <vt:lpstr>Project analysis slide 2</vt:lpstr>
      <vt:lpstr>PUBLIC CONSULTATION</vt:lpstr>
      <vt:lpstr>GHAJNSIELEM BACKGROUND</vt:lpstr>
      <vt:lpstr>GHAJNSIELEM - 1st STAGE PUBLIC CONSULTATION MAIN ISSUES</vt:lpstr>
      <vt:lpstr>GHAJNSIELEM – NEW POLICY</vt:lpstr>
      <vt:lpstr>GHAJNSIELEM – NEW POLICY</vt:lpstr>
      <vt:lpstr>Project analysis slide 2</vt:lpstr>
      <vt:lpstr>PowerPoint Presentation</vt:lpstr>
      <vt:lpstr>XEWKIJA - 1st STAGE PUBLIC CONSULTATION MAIN ISSUES </vt:lpstr>
      <vt:lpstr>XEWKIJA – REVISED POLICY</vt:lpstr>
      <vt:lpstr>XEWKIJA – REVISED POLICY</vt:lpstr>
      <vt:lpstr>Project analysis slide 2</vt:lpstr>
      <vt:lpstr>Project analysis slide 2</vt:lpstr>
      <vt:lpstr>2ND STAGE PUBLIC CONSULTATION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Patrick Mifsud</dc:creator>
  <cp:lastModifiedBy>Joseph Scalpello</cp:lastModifiedBy>
  <cp:revision>35</cp:revision>
  <dcterms:created xsi:type="dcterms:W3CDTF">2024-12-04T08:53:12Z</dcterms:created>
  <dcterms:modified xsi:type="dcterms:W3CDTF">2025-03-27T10:13:21Z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72ceff-a758-4d25-ba30-ca9d5cdfb284_Enabled">
    <vt:lpwstr>true</vt:lpwstr>
  </property>
  <property fmtid="{D5CDD505-2E9C-101B-9397-08002B2CF9AE}" pid="3" name="MSIP_Label_3e72ceff-a758-4d25-ba30-ca9d5cdfb284_SetDate">
    <vt:lpwstr>2025-03-26T11:37:22Z</vt:lpwstr>
  </property>
  <property fmtid="{D5CDD505-2E9C-101B-9397-08002B2CF9AE}" pid="4" name="MSIP_Label_3e72ceff-a758-4d25-ba30-ca9d5cdfb284_Method">
    <vt:lpwstr>Privileged</vt:lpwstr>
  </property>
  <property fmtid="{D5CDD505-2E9C-101B-9397-08002B2CF9AE}" pid="5" name="MSIP_Label_3e72ceff-a758-4d25-ba30-ca9d5cdfb284_Name">
    <vt:lpwstr>Public</vt:lpwstr>
  </property>
  <property fmtid="{D5CDD505-2E9C-101B-9397-08002B2CF9AE}" pid="6" name="MSIP_Label_3e72ceff-a758-4d25-ba30-ca9d5cdfb284_SiteId">
    <vt:lpwstr>89f0a3f0-9e13-4282-b13a-d2316aab8e93</vt:lpwstr>
  </property>
  <property fmtid="{D5CDD505-2E9C-101B-9397-08002B2CF9AE}" pid="7" name="MSIP_Label_3e72ceff-a758-4d25-ba30-ca9d5cdfb284_ActionId">
    <vt:lpwstr>7ec214c2-6fb8-4493-8f47-82237cb8e05e</vt:lpwstr>
  </property>
  <property fmtid="{D5CDD505-2E9C-101B-9397-08002B2CF9AE}" pid="8" name="MSIP_Label_3e72ceff-a758-4d25-ba30-ca9d5cdfb284_ContentBits">
    <vt:lpwstr>0</vt:lpwstr>
  </property>
  <property fmtid="{D5CDD505-2E9C-101B-9397-08002B2CF9AE}" pid="9" name="MSIP_Label_3e72ceff-a758-4d25-ba30-ca9d5cdfb284_Tag">
    <vt:lpwstr>10, 0, 1, 1</vt:lpwstr>
  </property>
</Properties>
</file>