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1"/>
  </p:notesMasterIdLst>
  <p:handoutMasterIdLst>
    <p:handoutMasterId r:id="rId22"/>
  </p:handoutMasterIdLst>
  <p:sldIdLst>
    <p:sldId id="350" r:id="rId5"/>
    <p:sldId id="361" r:id="rId6"/>
    <p:sldId id="366" r:id="rId7"/>
    <p:sldId id="377" r:id="rId8"/>
    <p:sldId id="378" r:id="rId9"/>
    <p:sldId id="379" r:id="rId10"/>
    <p:sldId id="367" r:id="rId11"/>
    <p:sldId id="368" r:id="rId12"/>
    <p:sldId id="369" r:id="rId13"/>
    <p:sldId id="370" r:id="rId14"/>
    <p:sldId id="371" r:id="rId15"/>
    <p:sldId id="372" r:id="rId16"/>
    <p:sldId id="374" r:id="rId17"/>
    <p:sldId id="373" r:id="rId18"/>
    <p:sldId id="375" r:id="rId19"/>
    <p:sldId id="376" r:id="rId20"/>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651" autoAdjust="0"/>
  </p:normalViewPr>
  <p:slideViewPr>
    <p:cSldViewPr snapToGrid="0">
      <p:cViewPr varScale="1">
        <p:scale>
          <a:sx n="94" d="100"/>
          <a:sy n="94" d="100"/>
        </p:scale>
        <p:origin x="1152" y="9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en-GB" smtClean="0"/>
              <a:t>‹#›</a:t>
            </a:fld>
            <a:endParaRPr lang="en-GB"/>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A15AE-E040-4F31-96C6-FD066D034FFB}" type="datetime1">
              <a:rPr lang="en-GB" smtClean="0"/>
              <a:pPr/>
              <a:t>27/03/2025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en-GB" noProof="0" smtClean="0"/>
              <a:t>‹#›</a:t>
            </a:fld>
            <a:endParaRPr lang="en-GB"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1</a:t>
            </a:fld>
            <a:endParaRPr lang="en-GB"/>
          </a:p>
        </p:txBody>
      </p:sp>
    </p:spTree>
    <p:extLst>
      <p:ext uri="{BB962C8B-B14F-4D97-AF65-F5344CB8AC3E}">
        <p14:creationId xmlns:p14="http://schemas.microsoft.com/office/powerpoint/2010/main" val="334658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B1E5A-292F-F509-B864-BFE14E859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E16932-0E90-1A69-EE86-C56BDD64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3F5C5-FFBA-3765-7798-94B183326D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E31EE9C-BFA8-C440-96B8-5BA2941C1A60}"/>
              </a:ext>
            </a:extLst>
          </p:cNvPr>
          <p:cNvSpPr>
            <a:spLocks noGrp="1"/>
          </p:cNvSpPr>
          <p:nvPr>
            <p:ph type="sldNum" sz="quarter" idx="5"/>
          </p:nvPr>
        </p:nvSpPr>
        <p:spPr/>
        <p:txBody>
          <a:bodyPr/>
          <a:lstStyle/>
          <a:p>
            <a:pPr rtl="0"/>
            <a:fld id="{A89C7E07-3C67-C64C-8DA0-0404F6303970}" type="slidenum">
              <a:rPr lang="en-GB" smtClean="0"/>
              <a:t>13</a:t>
            </a:fld>
            <a:endParaRPr lang="en-GB"/>
          </a:p>
        </p:txBody>
      </p:sp>
    </p:spTree>
    <p:extLst>
      <p:ext uri="{BB962C8B-B14F-4D97-AF65-F5344CB8AC3E}">
        <p14:creationId xmlns:p14="http://schemas.microsoft.com/office/powerpoint/2010/main" val="4092642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23994-B712-4054-2E6A-5760EE2403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A28596-CC0C-84DF-7178-5917D89363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41EBCB-A9DF-0172-26B8-F52E69C6A88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E4146C-2A00-7DEC-BEB5-968E37AECF4C}"/>
              </a:ext>
            </a:extLst>
          </p:cNvPr>
          <p:cNvSpPr>
            <a:spLocks noGrp="1"/>
          </p:cNvSpPr>
          <p:nvPr>
            <p:ph type="sldNum" sz="quarter" idx="5"/>
          </p:nvPr>
        </p:nvSpPr>
        <p:spPr/>
        <p:txBody>
          <a:bodyPr/>
          <a:lstStyle/>
          <a:p>
            <a:pPr rtl="0"/>
            <a:fld id="{A89C7E07-3C67-C64C-8DA0-0404F6303970}" type="slidenum">
              <a:rPr lang="en-GB" smtClean="0"/>
              <a:t>14</a:t>
            </a:fld>
            <a:endParaRPr lang="en-GB"/>
          </a:p>
        </p:txBody>
      </p:sp>
    </p:spTree>
    <p:extLst>
      <p:ext uri="{BB962C8B-B14F-4D97-AF65-F5344CB8AC3E}">
        <p14:creationId xmlns:p14="http://schemas.microsoft.com/office/powerpoint/2010/main" val="4190496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09153-AD7B-BB4B-24D1-DA854A157B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E496F3-5A2B-4BCD-AC84-650FCBDA33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969A53-D14A-D3E7-2CF5-E82B230807D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F2D2EE5-FFF6-778F-39BD-E61E08E65B3F}"/>
              </a:ext>
            </a:extLst>
          </p:cNvPr>
          <p:cNvSpPr>
            <a:spLocks noGrp="1"/>
          </p:cNvSpPr>
          <p:nvPr>
            <p:ph type="sldNum" sz="quarter" idx="5"/>
          </p:nvPr>
        </p:nvSpPr>
        <p:spPr/>
        <p:txBody>
          <a:bodyPr/>
          <a:lstStyle/>
          <a:p>
            <a:pPr rtl="0"/>
            <a:fld id="{A89C7E07-3C67-C64C-8DA0-0404F6303970}" type="slidenum">
              <a:rPr lang="en-GB" smtClean="0"/>
              <a:t>15</a:t>
            </a:fld>
            <a:endParaRPr lang="en-GB"/>
          </a:p>
        </p:txBody>
      </p:sp>
    </p:spTree>
    <p:extLst>
      <p:ext uri="{BB962C8B-B14F-4D97-AF65-F5344CB8AC3E}">
        <p14:creationId xmlns:p14="http://schemas.microsoft.com/office/powerpoint/2010/main" val="1681935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BC82-34BF-E812-844F-5607D65C6C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D4D41-4BEE-8B92-CAD0-EDDB299A70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8AF982-5C0E-6E2A-F337-3C9CC240995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33C063A-D87E-ED74-D263-67627CC239CD}"/>
              </a:ext>
            </a:extLst>
          </p:cNvPr>
          <p:cNvSpPr>
            <a:spLocks noGrp="1"/>
          </p:cNvSpPr>
          <p:nvPr>
            <p:ph type="sldNum" sz="quarter" idx="5"/>
          </p:nvPr>
        </p:nvSpPr>
        <p:spPr/>
        <p:txBody>
          <a:bodyPr/>
          <a:lstStyle/>
          <a:p>
            <a:pPr rtl="0"/>
            <a:fld id="{A89C7E07-3C67-C64C-8DA0-0404F6303970}" type="slidenum">
              <a:rPr lang="en-GB" smtClean="0"/>
              <a:t>16</a:t>
            </a:fld>
            <a:endParaRPr lang="en-GB"/>
          </a:p>
        </p:txBody>
      </p:sp>
    </p:spTree>
    <p:extLst>
      <p:ext uri="{BB962C8B-B14F-4D97-AF65-F5344CB8AC3E}">
        <p14:creationId xmlns:p14="http://schemas.microsoft.com/office/powerpoint/2010/main" val="2054843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2</a:t>
            </a:fld>
            <a:endParaRPr lang="en-GB"/>
          </a:p>
        </p:txBody>
      </p:sp>
    </p:spTree>
    <p:extLst>
      <p:ext uri="{BB962C8B-B14F-4D97-AF65-F5344CB8AC3E}">
        <p14:creationId xmlns:p14="http://schemas.microsoft.com/office/powerpoint/2010/main" val="448152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D6481-7645-5A2D-DBDA-9D9EB01DDD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E4D233-B665-5D78-57D6-2CD1D314E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704E94-7A31-C4AC-6346-88DE1F0A4C8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35896AE-0F8E-F681-568B-60410494E66D}"/>
              </a:ext>
            </a:extLst>
          </p:cNvPr>
          <p:cNvSpPr>
            <a:spLocks noGrp="1"/>
          </p:cNvSpPr>
          <p:nvPr>
            <p:ph type="sldNum" sz="quarter" idx="5"/>
          </p:nvPr>
        </p:nvSpPr>
        <p:spPr/>
        <p:txBody>
          <a:bodyPr/>
          <a:lstStyle/>
          <a:p>
            <a:pPr rtl="0"/>
            <a:fld id="{A89C7E07-3C67-C64C-8DA0-0404F6303970}" type="slidenum">
              <a:rPr lang="en-GB" smtClean="0"/>
              <a:t>3</a:t>
            </a:fld>
            <a:endParaRPr lang="en-GB"/>
          </a:p>
        </p:txBody>
      </p:sp>
    </p:spTree>
    <p:extLst>
      <p:ext uri="{BB962C8B-B14F-4D97-AF65-F5344CB8AC3E}">
        <p14:creationId xmlns:p14="http://schemas.microsoft.com/office/powerpoint/2010/main" val="22517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AA37E-D84E-64DE-0472-902FF589F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1D52E-3E29-485D-21BC-A7D87F95D3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F3B3E2-6C9F-C8B4-7B74-8463416333E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90A6E8C-E9A3-665B-8A39-3BAD9D25C26D}"/>
              </a:ext>
            </a:extLst>
          </p:cNvPr>
          <p:cNvSpPr>
            <a:spLocks noGrp="1"/>
          </p:cNvSpPr>
          <p:nvPr>
            <p:ph type="sldNum" sz="quarter" idx="5"/>
          </p:nvPr>
        </p:nvSpPr>
        <p:spPr/>
        <p:txBody>
          <a:bodyPr/>
          <a:lstStyle/>
          <a:p>
            <a:pPr rtl="0"/>
            <a:fld id="{A89C7E07-3C67-C64C-8DA0-0404F6303970}" type="slidenum">
              <a:rPr lang="en-GB" smtClean="0"/>
              <a:t>7</a:t>
            </a:fld>
            <a:endParaRPr lang="en-GB"/>
          </a:p>
        </p:txBody>
      </p:sp>
    </p:spTree>
    <p:extLst>
      <p:ext uri="{BB962C8B-B14F-4D97-AF65-F5344CB8AC3E}">
        <p14:creationId xmlns:p14="http://schemas.microsoft.com/office/powerpoint/2010/main" val="2048578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4F70C-FC72-556C-F171-B6B04C73B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46C6A4-4C8F-355C-39D8-9A10234B5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0A081D-42C0-F942-6F37-B172324A2C8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049A742-0B09-EAA6-30E6-6B16BB2DBA2E}"/>
              </a:ext>
            </a:extLst>
          </p:cNvPr>
          <p:cNvSpPr>
            <a:spLocks noGrp="1"/>
          </p:cNvSpPr>
          <p:nvPr>
            <p:ph type="sldNum" sz="quarter" idx="5"/>
          </p:nvPr>
        </p:nvSpPr>
        <p:spPr/>
        <p:txBody>
          <a:bodyPr/>
          <a:lstStyle/>
          <a:p>
            <a:pPr rtl="0"/>
            <a:fld id="{A89C7E07-3C67-C64C-8DA0-0404F6303970}" type="slidenum">
              <a:rPr lang="en-GB" smtClean="0"/>
              <a:t>8</a:t>
            </a:fld>
            <a:endParaRPr lang="en-GB"/>
          </a:p>
        </p:txBody>
      </p:sp>
    </p:spTree>
    <p:extLst>
      <p:ext uri="{BB962C8B-B14F-4D97-AF65-F5344CB8AC3E}">
        <p14:creationId xmlns:p14="http://schemas.microsoft.com/office/powerpoint/2010/main" val="1704595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1B9D6-AFEA-A08E-E5C0-10C2304186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B7BE9-7BDC-75FC-089B-405859AF7B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465275-9873-6075-8ADE-245D91E5FDB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B8D96F-6410-88A0-DD02-4FF8BE906B2D}"/>
              </a:ext>
            </a:extLst>
          </p:cNvPr>
          <p:cNvSpPr>
            <a:spLocks noGrp="1"/>
          </p:cNvSpPr>
          <p:nvPr>
            <p:ph type="sldNum" sz="quarter" idx="5"/>
          </p:nvPr>
        </p:nvSpPr>
        <p:spPr/>
        <p:txBody>
          <a:bodyPr/>
          <a:lstStyle/>
          <a:p>
            <a:pPr rtl="0"/>
            <a:fld id="{A89C7E07-3C67-C64C-8DA0-0404F6303970}" type="slidenum">
              <a:rPr lang="en-GB" smtClean="0"/>
              <a:t>9</a:t>
            </a:fld>
            <a:endParaRPr lang="en-GB"/>
          </a:p>
        </p:txBody>
      </p:sp>
    </p:spTree>
    <p:extLst>
      <p:ext uri="{BB962C8B-B14F-4D97-AF65-F5344CB8AC3E}">
        <p14:creationId xmlns:p14="http://schemas.microsoft.com/office/powerpoint/2010/main" val="363213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67EFA-9AA4-E887-1C67-C1899EF87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5E4166-817D-8889-3202-5278720B6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51B92A-7B1D-E3E6-EE5F-2FAA42AC45C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D09EA94-FAA8-C682-7166-02F68E772924}"/>
              </a:ext>
            </a:extLst>
          </p:cNvPr>
          <p:cNvSpPr>
            <a:spLocks noGrp="1"/>
          </p:cNvSpPr>
          <p:nvPr>
            <p:ph type="sldNum" sz="quarter" idx="5"/>
          </p:nvPr>
        </p:nvSpPr>
        <p:spPr/>
        <p:txBody>
          <a:bodyPr/>
          <a:lstStyle/>
          <a:p>
            <a:pPr rtl="0"/>
            <a:fld id="{A89C7E07-3C67-C64C-8DA0-0404F6303970}" type="slidenum">
              <a:rPr lang="en-GB" smtClean="0"/>
              <a:t>10</a:t>
            </a:fld>
            <a:endParaRPr lang="en-GB"/>
          </a:p>
        </p:txBody>
      </p:sp>
    </p:spTree>
    <p:extLst>
      <p:ext uri="{BB962C8B-B14F-4D97-AF65-F5344CB8AC3E}">
        <p14:creationId xmlns:p14="http://schemas.microsoft.com/office/powerpoint/2010/main" val="1269040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DC626-AC1F-3D4E-A653-E7756EA31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74BE07-531F-3DC1-FC06-A152ECC998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E51D0-12D6-7612-F087-F1C76832608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6F9E723-6572-7DCC-D2DC-2A49A8728B87}"/>
              </a:ext>
            </a:extLst>
          </p:cNvPr>
          <p:cNvSpPr>
            <a:spLocks noGrp="1"/>
          </p:cNvSpPr>
          <p:nvPr>
            <p:ph type="sldNum" sz="quarter" idx="5"/>
          </p:nvPr>
        </p:nvSpPr>
        <p:spPr/>
        <p:txBody>
          <a:bodyPr/>
          <a:lstStyle/>
          <a:p>
            <a:pPr rtl="0"/>
            <a:fld id="{A89C7E07-3C67-C64C-8DA0-0404F6303970}" type="slidenum">
              <a:rPr lang="en-GB" smtClean="0"/>
              <a:t>11</a:t>
            </a:fld>
            <a:endParaRPr lang="en-GB"/>
          </a:p>
        </p:txBody>
      </p:sp>
    </p:spTree>
    <p:extLst>
      <p:ext uri="{BB962C8B-B14F-4D97-AF65-F5344CB8AC3E}">
        <p14:creationId xmlns:p14="http://schemas.microsoft.com/office/powerpoint/2010/main" val="3682371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D9027-76E8-9C89-4039-1A2F1A375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F39B2-93D7-1691-72F8-EDA130F6B5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1978E9-7875-7426-9E25-5A37CD1FD25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7B56007-DF0F-0777-04F3-33480D012CAC}"/>
              </a:ext>
            </a:extLst>
          </p:cNvPr>
          <p:cNvSpPr>
            <a:spLocks noGrp="1"/>
          </p:cNvSpPr>
          <p:nvPr>
            <p:ph type="sldNum" sz="quarter" idx="5"/>
          </p:nvPr>
        </p:nvSpPr>
        <p:spPr/>
        <p:txBody>
          <a:bodyPr/>
          <a:lstStyle/>
          <a:p>
            <a:pPr rtl="0"/>
            <a:fld id="{A89C7E07-3C67-C64C-8DA0-0404F6303970}" type="slidenum">
              <a:rPr lang="en-GB" smtClean="0"/>
              <a:t>12</a:t>
            </a:fld>
            <a:endParaRPr lang="en-GB"/>
          </a:p>
        </p:txBody>
      </p:sp>
    </p:spTree>
    <p:extLst>
      <p:ext uri="{BB962C8B-B14F-4D97-AF65-F5344CB8AC3E}">
        <p14:creationId xmlns:p14="http://schemas.microsoft.com/office/powerpoint/2010/main" val="1458661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en-US" noProof="0"/>
              <a:t>Click to edit Master title style</a:t>
            </a:r>
            <a:endParaRPr lang="en-GB" noProof="0"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p>
            <a:pPr rtl="0"/>
            <a:fld id="{F88F5F63-8808-4375-85CE-D0FAFA3BBE65}" type="datetime3">
              <a:rPr lang="en-GB" noProof="0" smtClean="0">
                <a:latin typeface="+mn-lt"/>
              </a:rPr>
              <a:t>27 March, 2025</a:t>
            </a:fld>
            <a:endParaRPr lang="en-GB" noProof="0"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rtlCol="0"/>
          <a:lstStyle/>
          <a:p>
            <a:pPr rtl="0"/>
            <a:fld id="{6D17C7AE-DC41-4D6E-8CE7-A0296D62536F}" type="datetime3">
              <a:rPr lang="en-GB" noProof="0" smtClean="0">
                <a:latin typeface="+mn-lt"/>
              </a:rPr>
              <a:t>27 March, 2025</a:t>
            </a:fld>
            <a:endParaRPr lang="en-GB" noProof="0"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rtlCol="0"/>
          <a:lstStyle/>
          <a:p>
            <a:pPr rtl="0"/>
            <a:fld id="{0971D3F5-C297-4F98-9679-48877DEF0EC7}" type="datetime3">
              <a:rPr lang="en-GB" noProof="0" smtClean="0">
                <a:latin typeface="+mn-lt"/>
              </a:rPr>
              <a:t>27 March, 2025</a:t>
            </a:fld>
            <a:endParaRPr lang="en-GB" noProof="0"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rtlCol="0"/>
          <a:lstStyle/>
          <a:p>
            <a:pPr rtl="0"/>
            <a:r>
              <a:rPr lang="en-GB" noProof="0" dirty="0"/>
              <a:t>Annual Review</a:t>
            </a:r>
            <a:endParaRPr lang="en-GB" b="0" noProof="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r>
              <a:rPr lang="en-US" noProof="0"/>
              <a:t>Click icon to add picture</a:t>
            </a:r>
            <a:endParaRPr lang="en-GB" noProof="0"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en-US" noProof="0"/>
              <a:t>Click to edit Master title style</a:t>
            </a:r>
            <a:endParaRPr lang="en-GB" noProof="0"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rtlCol="0"/>
          <a:lstStyle/>
          <a:p>
            <a:pPr rtl="0"/>
            <a:fld id="{C02CDA83-4160-4EEB-AD7D-1C57C21837F3}" type="datetime3">
              <a:rPr lang="en-GB" noProof="0" smtClean="0">
                <a:latin typeface="+mn-lt"/>
              </a:rPr>
              <a:t>27 March, 2025</a:t>
            </a:fld>
            <a:endParaRPr lang="en-GB" noProof="0"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en-US" noProof="0"/>
              <a:t>Click icon to add picture</a:t>
            </a:r>
            <a:endParaRPr lang="en-GB" noProof="0"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rtlCol="0"/>
          <a:lstStyle/>
          <a:p>
            <a:pPr rtl="0"/>
            <a:fld id="{94200668-9301-4F8B-89F3-A4E2AEA80049}" type="datetime3">
              <a:rPr lang="en-GB" noProof="0" smtClean="0">
                <a:latin typeface="+mn-lt"/>
              </a:rPr>
              <a:t>27 March, 2025</a:t>
            </a:fld>
            <a:endParaRPr lang="en-GB" noProof="0"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r>
              <a:rPr lang="en-US" noProof="0"/>
              <a:t>Click icon to add picture</a:t>
            </a:r>
            <a:endParaRPr lang="en-GB" noProof="0"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en-US" noProof="0"/>
              <a:t>Click to edit Master title style</a:t>
            </a:r>
            <a:endParaRPr lang="en-GB" noProof="0"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en-US" noProof="0"/>
              <a:t>Click icon to add chart</a:t>
            </a:r>
            <a:endParaRPr lang="en-GB" noProof="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rtlCol="0"/>
          <a:lstStyle/>
          <a:p>
            <a:pPr rtl="0"/>
            <a:fld id="{029ECAD1-3047-43DC-81B7-231597E81F19}" type="datetime3">
              <a:rPr lang="en-GB" noProof="0" smtClean="0">
                <a:latin typeface="+mn-lt"/>
              </a:rPr>
              <a:t>27 March, 2025</a:t>
            </a:fld>
            <a:endParaRPr lang="en-GB" noProof="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n-US" noProof="0"/>
              <a:t>Click icon to add table</a:t>
            </a:r>
            <a:endParaRPr lang="en-GB" noProof="0"/>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rtlCol="0"/>
          <a:lstStyle/>
          <a:p>
            <a:pPr rtl="0"/>
            <a:fld id="{1E6A16EE-7FBD-4E62-A186-69A1E1C8758D}" type="datetime3">
              <a:rPr lang="en-GB" noProof="0" smtClean="0">
                <a:latin typeface="+mn-lt"/>
              </a:rPr>
              <a:t>27 March, 2025</a:t>
            </a:fld>
            <a:endParaRPr lang="en-GB" noProof="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en-US" noProof="0"/>
              <a:t>Click to edit Master title style</a:t>
            </a:r>
            <a:endParaRPr lang="en-GB" noProof="0"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pPr rtl="0"/>
            <a:r>
              <a:rPr lang="en-GB" sz="20000" b="1" noProof="0"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n-US" noProof="0"/>
              <a:t>Click icon to add picture</a:t>
            </a:r>
            <a:endParaRPr lang="en-GB" noProof="0"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n-US" noProof="0"/>
              <a:t>Click icon to add picture</a:t>
            </a:r>
            <a:endParaRPr lang="en-GB" noProof="0"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n-US" noProof="0"/>
              <a:t>Click icon to add picture</a:t>
            </a:r>
            <a:endParaRPr lang="en-GB" noProof="0"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n-US" noProof="0"/>
              <a:t>Click icon to add picture</a:t>
            </a:r>
            <a:endParaRPr lang="en-GB" noProof="0"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rtlCol="0"/>
          <a:lstStyle/>
          <a:p>
            <a:pPr rtl="0"/>
            <a:fld id="{D21FA074-9295-430E-9633-F682F8C96958}" type="datetime3">
              <a:rPr lang="en-GB" noProof="0" smtClean="0">
                <a:latin typeface="+mn-lt"/>
              </a:rPr>
              <a:t>27 March, 2025</a:t>
            </a:fld>
            <a:endParaRPr lang="en-GB" noProof="0"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rtlCol="0"/>
          <a:lstStyle/>
          <a:p>
            <a:pPr rtl="0"/>
            <a:fld id="{D33AD83D-9671-4762-AF03-9C719A9CD695}" type="datetime3">
              <a:rPr lang="en-GB" noProof="0" smtClean="0">
                <a:latin typeface="+mn-lt"/>
              </a:rPr>
              <a:t>27 March, 2025</a:t>
            </a:fld>
            <a:endParaRPr lang="en-GB" noProof="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8AC5E797-DDC7-4716-ABC9-2C172A510C23}" type="datetime3">
              <a:rPr lang="en-GB" noProof="0" smtClean="0">
                <a:latin typeface="+mn-lt"/>
              </a:rPr>
              <a:t>27 March, 2025</a:t>
            </a:fld>
            <a:endParaRPr lang="en-GB" noProof="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pPr rtl="0"/>
            <a:r>
              <a:rPr lang="en-GB" noProof="0"/>
              <a:t>Annual Review</a:t>
            </a:r>
            <a:endParaRPr lang="en-GB" b="0" noProof="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mailto:consultation-ruralsettlements@pa.org.m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096000" y="363794"/>
            <a:ext cx="5491571" cy="2306287"/>
          </a:xfrm>
        </p:spPr>
        <p:txBody>
          <a:bodyPr rtlCol="0"/>
          <a:lstStyle/>
          <a:p>
            <a:pPr marL="1620520" indent="-1620520" algn="r">
              <a:lnSpc>
                <a:spcPct val="150000"/>
              </a:lnSpc>
              <a:tabLst>
                <a:tab pos="1620520" algn="l"/>
              </a:tabLst>
            </a:pPr>
            <a:r>
              <a:rPr lang="en-GB" sz="2000" b="1" dirty="0">
                <a:effectLst/>
                <a:latin typeface="Century Gothic" panose="020B0502020202020204" pitchFamily="34" charset="0"/>
                <a:ea typeface="Times New Roman" panose="02020603050405020304" pitchFamily="18" charset="0"/>
                <a:cs typeface="Times New Roman" panose="02020603050405020304" pitchFamily="18" charset="0"/>
              </a:rPr>
              <a:t>Partial Local Plan Review of the </a:t>
            </a:r>
            <a:b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br>
            <a:r>
              <a:rPr lang="en-GB" sz="2000" b="1" dirty="0">
                <a:effectLst/>
                <a:latin typeface="Century Gothic" panose="020B0502020202020204" pitchFamily="34" charset="0"/>
                <a:ea typeface="Times New Roman" panose="02020603050405020304" pitchFamily="18" charset="0"/>
                <a:cs typeface="Times New Roman" panose="02020603050405020304" pitchFamily="18" charset="0"/>
              </a:rPr>
              <a:t>2006 Local Plan Policies </a:t>
            </a:r>
            <a:b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br>
            <a:r>
              <a:rPr lang="en-GB" sz="2000" b="1" dirty="0">
                <a:effectLst/>
                <a:latin typeface="Century Gothic" panose="020B0502020202020204" pitchFamily="34" charset="0"/>
                <a:ea typeface="Times New Roman" panose="02020603050405020304" pitchFamily="18" charset="0"/>
                <a:cs typeface="Times New Roman" panose="02020603050405020304" pitchFamily="18" charset="0"/>
              </a:rPr>
              <a:t>for Rural Settlements</a:t>
            </a:r>
            <a:br>
              <a:rPr lang="en-GB" sz="2000" b="1" dirty="0">
                <a:effectLst/>
                <a:latin typeface="Century Gothic" panose="020B0502020202020204" pitchFamily="34" charset="0"/>
                <a:ea typeface="Times New Roman" panose="02020603050405020304" pitchFamily="18" charset="0"/>
                <a:cs typeface="Times New Roman" panose="02020603050405020304" pitchFamily="18" charset="0"/>
              </a:rPr>
            </a:br>
            <a:br>
              <a:rPr lang="en-GB" sz="2000" b="1" dirty="0">
                <a:effectLst/>
                <a:latin typeface="Century Gothic" panose="020B0502020202020204" pitchFamily="34" charset="0"/>
                <a:ea typeface="Times New Roman" panose="02020603050405020304" pitchFamily="18" charset="0"/>
                <a:cs typeface="Times New Roman" panose="02020603050405020304" pitchFamily="18" charset="0"/>
              </a:rPr>
            </a:br>
            <a:r>
              <a:rPr lang="en-GB" sz="2000" b="1" dirty="0">
                <a:effectLst/>
                <a:latin typeface="Century Gothic" panose="020B0502020202020204" pitchFamily="34" charset="0"/>
                <a:ea typeface="Times New Roman" panose="02020603050405020304" pitchFamily="18" charset="0"/>
                <a:cs typeface="Times New Roman" panose="02020603050405020304" pitchFamily="18" charset="0"/>
              </a:rPr>
              <a:t>Public Consultation Draft </a:t>
            </a:r>
            <a:endParaRPr lang="en-GB" sz="20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6387375" y="4590193"/>
            <a:ext cx="5491570" cy="1404207"/>
          </a:xfrm>
        </p:spPr>
        <p:txBody>
          <a:bodyPr rtlCol="0"/>
          <a:lstStyle/>
          <a:p>
            <a:pPr algn="just" rtl="0"/>
            <a:r>
              <a:rPr lang="en-GB" dirty="0"/>
              <a:t>Presentation to the Parliamentary Standing Committee for the Environment, Climate Change and Development Planning</a:t>
            </a:r>
          </a:p>
          <a:p>
            <a:pPr rtl="0"/>
            <a:r>
              <a:rPr lang="en-GB" dirty="0"/>
              <a:t>9</a:t>
            </a:r>
            <a:r>
              <a:rPr lang="en-GB" baseline="30000" dirty="0"/>
              <a:t>th</a:t>
            </a:r>
            <a:r>
              <a:rPr lang="en-GB" dirty="0"/>
              <a:t> April 2025</a:t>
            </a:r>
          </a:p>
          <a:p>
            <a:pPr rtl="0"/>
            <a:endParaRPr lang="en-GB" dirty="0"/>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BE8CF-D0C6-081D-8831-36FD02EB067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C08B78-4E4D-98C8-EBFD-B651987C1131}"/>
              </a:ext>
            </a:extLst>
          </p:cNvPr>
          <p:cNvSpPr>
            <a:spLocks noGrp="1"/>
          </p:cNvSpPr>
          <p:nvPr>
            <p:ph type="title"/>
          </p:nvPr>
        </p:nvSpPr>
        <p:spPr>
          <a:xfrm>
            <a:off x="495300" y="109727"/>
            <a:ext cx="9105900" cy="614673"/>
          </a:xfrm>
        </p:spPr>
        <p:txBody>
          <a:bodyPr rtlCol="0">
            <a:normAutofit/>
          </a:bodyPr>
          <a:lstStyle/>
          <a:p>
            <a:pPr rtl="0"/>
            <a:r>
              <a:rPr lang="en-GB" sz="2800" dirty="0"/>
              <a:t>Policy Revisions – Category 2 Rural Settlements</a:t>
            </a:r>
          </a:p>
        </p:txBody>
      </p:sp>
      <p:sp>
        <p:nvSpPr>
          <p:cNvPr id="2" name="TextBox 1">
            <a:extLst>
              <a:ext uri="{FF2B5EF4-FFF2-40B4-BE49-F238E27FC236}">
                <a16:creationId xmlns:a16="http://schemas.microsoft.com/office/drawing/2014/main" id="{D63A9DA5-D076-DFBD-D630-3FACE22820D2}"/>
              </a:ext>
            </a:extLst>
          </p:cNvPr>
          <p:cNvSpPr txBox="1"/>
          <p:nvPr/>
        </p:nvSpPr>
        <p:spPr>
          <a:xfrm>
            <a:off x="495300" y="883825"/>
            <a:ext cx="11318748" cy="6332503"/>
          </a:xfrm>
          <a:prstGeom prst="rect">
            <a:avLst/>
          </a:prstGeom>
          <a:noFill/>
        </p:spPr>
        <p:txBody>
          <a:bodyPr wrap="square" rtlCol="0">
            <a:spAutoFit/>
          </a:bodyPr>
          <a:lstStyle/>
          <a:p>
            <a:r>
              <a:rPr lang="en-GB" dirty="0">
                <a:solidFill>
                  <a:schemeClr val="bg1"/>
                </a:solidFill>
              </a:rPr>
              <a:t>Applicable to GZLP policy </a:t>
            </a:r>
            <a:r>
              <a:rPr lang="en-US" sz="18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GZ-RLST-2</a:t>
            </a:r>
            <a:r>
              <a:rPr lang="en-GB" sz="18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NWLP policy NW</a:t>
            </a:r>
            <a:r>
              <a:rPr lang="en-GB" kern="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RS 3, CMLP policy CG04, and SMLP policy SMSE 07</a:t>
            </a:r>
          </a:p>
          <a:p>
            <a:endParaRPr lang="en-GB" sz="1600" kern="0" dirty="0">
              <a:solidFill>
                <a:schemeClr val="bg1"/>
              </a:solidFill>
              <a:latin typeface="Century Gothic" panose="020B0502020202020204" pitchFamily="34" charset="0"/>
              <a:cs typeface="Times New Roman" panose="02020603050405020304" pitchFamily="18" charset="0"/>
            </a:endParaRPr>
          </a:p>
          <a:p>
            <a:pPr marL="342900" lvl="0" indent="-342900" algn="just" hangingPunct="0">
              <a:lnSpc>
                <a:spcPct val="150000"/>
              </a:lnSpc>
              <a:buFont typeface="+mj-lt"/>
              <a:buAutoNum type="alphaUcPeriod"/>
              <a:tabLst>
                <a:tab pos="2971800" algn="l"/>
                <a:tab pos="3886200" algn="l"/>
              </a:tabLst>
            </a:pPr>
            <a:r>
              <a:rPr lang="en-GB" sz="15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Dwelling units (new units on uncommitted land, redevelopment of existing buildings, extensions to existing buildings for residential use, and rehabilitation of existing buildings for residential use) </a:t>
            </a:r>
            <a:r>
              <a:rPr lang="en-GB" sz="15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together with amenity structures shall be permitted provided the criteria outlined below are met: </a:t>
            </a:r>
            <a:r>
              <a:rPr lang="en-GB" sz="1500" b="1" strike="sngStrike"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provided the units satisfy the following conditions</a:t>
            </a:r>
          </a:p>
          <a:p>
            <a:pPr marL="228600" algn="just" hangingPunct="0">
              <a:lnSpc>
                <a:spcPct val="150000"/>
              </a:lnSpc>
              <a:tabLst>
                <a:tab pos="2971800" algn="l"/>
                <a:tab pos="3886200" algn="l"/>
              </a:tabLst>
            </a:pPr>
            <a:r>
              <a:rPr lang="en-GB" sz="15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marL="228600" algn="just" hangingPunct="0">
              <a:lnSpc>
                <a:spcPct val="150000"/>
              </a:lnSpc>
              <a:tabLst>
                <a:tab pos="2971800" algn="l"/>
                <a:tab pos="3886200" algn="l"/>
              </a:tabLst>
            </a:pPr>
            <a:r>
              <a:rPr lang="en-GB" sz="15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Insofar as dwelling units are concerned:</a:t>
            </a:r>
          </a:p>
          <a:p>
            <a:pPr marL="400050" indent="-400050">
              <a:buFont typeface="+mj-lt"/>
              <a:buAutoNum type="romanLcPeriod"/>
            </a:pPr>
            <a:r>
              <a:rPr lang="en-GB" sz="1500" b="1" kern="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the resultant unit </a:t>
            </a:r>
            <a:r>
              <a:rPr lang="en-GB" sz="15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do</a:t>
            </a:r>
            <a:r>
              <a:rPr lang="en-GB" sz="1500" b="1" kern="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es</a:t>
            </a:r>
            <a:r>
              <a:rPr lang="en-GB" sz="15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not create a building with more than 150m² footprint measured externally at ground floor including any internal courtyards;</a:t>
            </a:r>
          </a:p>
          <a:p>
            <a:pPr marL="400050" indent="-400050">
              <a:buFont typeface="+mj-lt"/>
              <a:buAutoNum type="romanLcPeriod"/>
            </a:pPr>
            <a:endParaRPr lang="en-GB" sz="15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400050" indent="-400050">
              <a:buFont typeface="+mj-lt"/>
              <a:buAutoNum type="romanLcPeriod"/>
            </a:pPr>
            <a:r>
              <a:rPr lang="en-GB" sz="15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the resultant unit occupies an area which is </a:t>
            </a:r>
            <a:r>
              <a:rPr lang="en-GB" sz="1500" b="1" strike="sngStrike"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have</a:t>
            </a:r>
            <a:r>
              <a:rPr lang="en-GB" sz="15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GB" sz="15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not less than 120m²</a:t>
            </a:r>
            <a:r>
              <a:rPr lang="en-GB" sz="15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GB" sz="15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and not more than 200m² total floorspace measured externally;</a:t>
            </a:r>
          </a:p>
          <a:p>
            <a:pPr marL="400050" indent="-400050">
              <a:buFont typeface="+mj-lt"/>
              <a:buAutoNum type="romanLcPeriod"/>
            </a:pPr>
            <a:endParaRPr lang="en-GB" sz="15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400050" indent="-400050">
              <a:buFont typeface="+mj-lt"/>
              <a:buAutoNum type="romanLcPeriod"/>
            </a:pPr>
            <a:r>
              <a:rPr lang="en-GB" sz="15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the resultant unit has </a:t>
            </a:r>
            <a:r>
              <a:rPr lang="en-GB" sz="1500" b="1" strike="sngStrike"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have</a:t>
            </a:r>
            <a:r>
              <a:rPr lang="en-GB" sz="15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GB" sz="15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an independent access from any other residential unit</a:t>
            </a:r>
            <a:r>
              <a:rPr lang="en-GB" sz="15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GB" sz="15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400050" indent="-400050">
              <a:buFont typeface="+mj-lt"/>
              <a:buAutoNum type="romanLcPeriod"/>
            </a:pPr>
            <a:endParaRPr lang="en-GB" sz="15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400050" indent="-400050">
              <a:buFont typeface="+mj-lt"/>
              <a:buAutoNum type="romanLcPeriod"/>
            </a:pPr>
            <a:r>
              <a:rPr lang="en-GB" sz="15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the resultant unit does not </a:t>
            </a:r>
            <a:r>
              <a:rPr lang="en-GB" sz="1500" b="1" strike="sngStrike"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do not create </a:t>
            </a:r>
            <a:r>
              <a:rPr lang="en-GB" sz="15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 building which is higher than two floors without basement above road level at any point along the street frontage </a:t>
            </a:r>
            <a:r>
              <a:rPr lang="en-GB" sz="1500" b="1" strike="sngStrike"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provided that it would</a:t>
            </a:r>
            <a:r>
              <a:rPr lang="en-GB" sz="15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GB" sz="15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and it does </a:t>
            </a:r>
            <a:r>
              <a:rPr lang="en-GB" sz="15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not have a detrimental affect on the character of the settlement and the surrounding rural landscape; </a:t>
            </a:r>
          </a:p>
          <a:p>
            <a:pPr marL="400050" indent="-400050">
              <a:buFont typeface="+mj-lt"/>
              <a:buAutoNum type="romanLcPeriod"/>
            </a:pPr>
            <a:endParaRPr lang="en-GB" sz="15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400050" indent="-400050">
              <a:buFont typeface="+mj-lt"/>
              <a:buAutoNum type="romanLcPeriod"/>
            </a:pPr>
            <a:r>
              <a:rPr lang="en-GB" sz="15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structures at roof level do not have a floorspace of more than 20m²</a:t>
            </a:r>
            <a:r>
              <a:rPr lang="en-GB" sz="15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GB" sz="15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measured externally, do not exceed an overall height of 12 courses measured externally from the lowest roof level, and are located to minimise their visual impact;</a:t>
            </a:r>
            <a:endParaRPr lang="en-GB" sz="15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400050" indent="-400050">
              <a:buFont typeface="+mj-lt"/>
              <a:buAutoNum type="romanLcPeriod"/>
            </a:pPr>
            <a:endParaRPr lang="en-GB" sz="15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400050" indent="-400050">
              <a:buFont typeface="+mj-lt"/>
              <a:buAutoNum type="romanLcPeriod"/>
            </a:pPr>
            <a:endParaRPr lang="en-GB" sz="18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400050" indent="-400050">
              <a:buFont typeface="+mj-lt"/>
              <a:buAutoNum type="romanLcPeriod"/>
            </a:pPr>
            <a:endParaRPr lang="en-GB" sz="1600" dirty="0">
              <a:solidFill>
                <a:schemeClr val="bg1"/>
              </a:solidFill>
            </a:endParaRPr>
          </a:p>
        </p:txBody>
      </p:sp>
    </p:spTree>
    <p:extLst>
      <p:ext uri="{BB962C8B-B14F-4D97-AF65-F5344CB8AC3E}">
        <p14:creationId xmlns:p14="http://schemas.microsoft.com/office/powerpoint/2010/main" val="2117201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ED1E3-0798-F067-719D-E732577F8B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839F6D-0360-A1CC-DD29-EC73BC5C7057}"/>
              </a:ext>
            </a:extLst>
          </p:cNvPr>
          <p:cNvSpPr>
            <a:spLocks noGrp="1"/>
          </p:cNvSpPr>
          <p:nvPr>
            <p:ph type="title"/>
          </p:nvPr>
        </p:nvSpPr>
        <p:spPr>
          <a:xfrm>
            <a:off x="495300" y="109727"/>
            <a:ext cx="9105900" cy="614673"/>
          </a:xfrm>
        </p:spPr>
        <p:txBody>
          <a:bodyPr rtlCol="0">
            <a:normAutofit/>
          </a:bodyPr>
          <a:lstStyle/>
          <a:p>
            <a:pPr rtl="0"/>
            <a:r>
              <a:rPr lang="en-GB" sz="2800" dirty="0"/>
              <a:t>Policy Revisions – Category 2 Rural Settlements</a:t>
            </a:r>
          </a:p>
        </p:txBody>
      </p:sp>
      <p:sp>
        <p:nvSpPr>
          <p:cNvPr id="2" name="TextBox 1">
            <a:extLst>
              <a:ext uri="{FF2B5EF4-FFF2-40B4-BE49-F238E27FC236}">
                <a16:creationId xmlns:a16="http://schemas.microsoft.com/office/drawing/2014/main" id="{ED7B3398-7851-FEEC-D868-43E340C43B5E}"/>
              </a:ext>
            </a:extLst>
          </p:cNvPr>
          <p:cNvSpPr txBox="1"/>
          <p:nvPr/>
        </p:nvSpPr>
        <p:spPr>
          <a:xfrm>
            <a:off x="495300" y="883825"/>
            <a:ext cx="11318748" cy="5186035"/>
          </a:xfrm>
          <a:prstGeom prst="rect">
            <a:avLst/>
          </a:prstGeom>
          <a:noFill/>
        </p:spPr>
        <p:txBody>
          <a:bodyPr wrap="square" rtlCol="0">
            <a:spAutoFit/>
          </a:bodyPr>
          <a:lstStyle/>
          <a:p>
            <a:pPr marL="400050" lvl="0" indent="-400050" algn="just">
              <a:lnSpc>
                <a:spcPct val="150000"/>
              </a:lnSpc>
              <a:buSzPts val="1100"/>
              <a:buFont typeface="+mj-lt"/>
              <a:buAutoNum type="romanLcPeriod" startAt="6"/>
            </a:pPr>
            <a:r>
              <a:rPr lang="en-GB" sz="1500" b="1" strike="sngStrike"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have a high quality design aimed at retaining and enhancing the existing character of the settlement and which demonstrates that due attention has been given to the impact of the new building on the rural character of the settlement and which complies with any eventual Settlement Design Statement prepared by MEPA;</a:t>
            </a:r>
            <a:endParaRPr lang="en-GB" sz="1500" strike="sngStrike"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en-GB" sz="1500" strike="sngStrike"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r>
              <a:rPr lang="en-GB" sz="15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vi. </a:t>
            </a:r>
            <a:r>
              <a:rPr lang="en-GB" sz="1500" b="1" kern="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the resultant unit, if new, shall be served with </a:t>
            </a:r>
            <a:r>
              <a:rPr lang="en-GB" sz="1500" b="1" strike="sngStrike" kern="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provided</a:t>
            </a:r>
            <a:r>
              <a:rPr lang="en-GB" sz="1500" b="1" kern="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GB" sz="15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on site parking for not more than two car-spaces</a:t>
            </a:r>
            <a:endParaRPr lang="en-GB" sz="15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540385" indent="-540385" algn="just">
              <a:lnSpc>
                <a:spcPct val="150000"/>
              </a:lnSpc>
            </a:pPr>
            <a:endParaRPr lang="en-GB" sz="15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540385" indent="-540385" algn="just">
              <a:lnSpc>
                <a:spcPct val="150000"/>
              </a:lnSpc>
            </a:pPr>
            <a:r>
              <a:rPr lang="en-GB" sz="15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Insofar as </a:t>
            </a:r>
            <a:r>
              <a:rPr lang="en-GB" sz="1500" b="1" dirty="0">
                <a:solidFill>
                  <a:srgbClr val="FF0000"/>
                </a:solidFill>
                <a:latin typeface="Century Gothic" panose="020B0502020202020204" pitchFamily="34" charset="0"/>
                <a:cs typeface="Times New Roman" panose="02020603050405020304" pitchFamily="18" charset="0"/>
              </a:rPr>
              <a:t>amenity structures are concerned</a:t>
            </a:r>
            <a:r>
              <a:rPr lang="en-GB" sz="15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these shall serve a dwelling unit and limited to:</a:t>
            </a:r>
            <a:endParaRPr lang="en-GB" sz="15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914400" indent="-457200" algn="just">
              <a:lnSpc>
                <a:spcPct val="150000"/>
              </a:lnSpc>
            </a:pPr>
            <a:r>
              <a:rPr lang="en-GB" sz="15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5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540385" algn="just">
              <a:lnSpc>
                <a:spcPct val="150000"/>
              </a:lnSpc>
            </a:pPr>
            <a:r>
              <a:rPr lang="en-GB" sz="1500" b="1" dirty="0" err="1">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i</a:t>
            </a:r>
            <a:r>
              <a:rPr lang="en-GB" sz="15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tool sheds which are not to exceed 10 m²</a:t>
            </a:r>
            <a:r>
              <a:rPr lang="en-GB" sz="15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GB" sz="15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and an overall height of 2.75m measured externally and/or animal enclosures not to exceed 25 m²</a:t>
            </a:r>
            <a:r>
              <a:rPr lang="en-GB" sz="15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GB" sz="15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and an overall height of 3.5m measured externally and together shall not occupy more than 10% of the area of the curtilage of the dwelling whichever is the lower;</a:t>
            </a:r>
            <a:endParaRPr lang="en-GB" sz="15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540385" algn="just">
              <a:lnSpc>
                <a:spcPct val="150000"/>
              </a:lnSpc>
            </a:pPr>
            <a:r>
              <a:rPr lang="en-GB" sz="15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ii.	swimming pools and deck areas which shall not exceed 75 m²</a:t>
            </a:r>
            <a:r>
              <a:rPr lang="en-GB" sz="15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GB" sz="15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in total area; </a:t>
            </a:r>
            <a:endParaRPr lang="en-GB" sz="15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540385" algn="just">
              <a:lnSpc>
                <a:spcPct val="150000"/>
              </a:lnSpc>
            </a:pPr>
            <a:r>
              <a:rPr lang="en-GB" sz="15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iii	toilets, showers and/or changing rooms which do not exceed a height of 2.5m and a combined floor space of not more than 6 m².</a:t>
            </a:r>
            <a:endParaRPr lang="en-GB" sz="15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400050" indent="-400050">
              <a:buFont typeface="+mj-lt"/>
              <a:buAutoNum type="romanLcPeriod" startAt="6"/>
            </a:pPr>
            <a:endParaRPr lang="en-GB" sz="15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400050" indent="-400050">
              <a:buFont typeface="+mj-lt"/>
              <a:buAutoNum type="romanLcPeriod" startAt="6"/>
            </a:pPr>
            <a:endParaRPr lang="en-GB" sz="1600" dirty="0">
              <a:solidFill>
                <a:schemeClr val="bg1"/>
              </a:solidFill>
            </a:endParaRPr>
          </a:p>
        </p:txBody>
      </p:sp>
    </p:spTree>
    <p:extLst>
      <p:ext uri="{BB962C8B-B14F-4D97-AF65-F5344CB8AC3E}">
        <p14:creationId xmlns:p14="http://schemas.microsoft.com/office/powerpoint/2010/main" val="3445801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67325-BF1B-157D-8458-990969AFDC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31043E-D082-32E4-2B8A-3FF3CE979B8E}"/>
              </a:ext>
            </a:extLst>
          </p:cNvPr>
          <p:cNvSpPr>
            <a:spLocks noGrp="1"/>
          </p:cNvSpPr>
          <p:nvPr>
            <p:ph type="title"/>
          </p:nvPr>
        </p:nvSpPr>
        <p:spPr>
          <a:xfrm>
            <a:off x="495300" y="109727"/>
            <a:ext cx="9105900" cy="614673"/>
          </a:xfrm>
        </p:spPr>
        <p:txBody>
          <a:bodyPr rtlCol="0">
            <a:normAutofit/>
          </a:bodyPr>
          <a:lstStyle/>
          <a:p>
            <a:pPr rtl="0"/>
            <a:r>
              <a:rPr lang="en-GB" sz="2800" dirty="0"/>
              <a:t>Policy Revisions – Category 2 Rural Settlements</a:t>
            </a:r>
          </a:p>
        </p:txBody>
      </p:sp>
      <p:sp>
        <p:nvSpPr>
          <p:cNvPr id="2" name="TextBox 1">
            <a:extLst>
              <a:ext uri="{FF2B5EF4-FFF2-40B4-BE49-F238E27FC236}">
                <a16:creationId xmlns:a16="http://schemas.microsoft.com/office/drawing/2014/main" id="{201494B6-8E85-8779-9E67-D56E960EB32B}"/>
              </a:ext>
            </a:extLst>
          </p:cNvPr>
          <p:cNvSpPr txBox="1"/>
          <p:nvPr/>
        </p:nvSpPr>
        <p:spPr>
          <a:xfrm>
            <a:off x="495300" y="883825"/>
            <a:ext cx="11318748" cy="2312877"/>
          </a:xfrm>
          <a:prstGeom prst="rect">
            <a:avLst/>
          </a:prstGeom>
          <a:noFill/>
        </p:spPr>
        <p:txBody>
          <a:bodyPr wrap="square" rtlCol="0">
            <a:spAutoFit/>
          </a:bodyPr>
          <a:lstStyle/>
          <a:p>
            <a:pPr marL="540385" indent="-540385" algn="just">
              <a:lnSpc>
                <a:spcPct val="150000"/>
              </a:lnSpc>
            </a:pPr>
            <a:r>
              <a:rPr lang="en-GB" sz="14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Provided further that:</a:t>
            </a:r>
          </a:p>
          <a:p>
            <a:pPr marL="540385" indent="-540385" algn="just">
              <a:lnSpc>
                <a:spcPct val="150000"/>
              </a:lnSpc>
            </a:pPr>
            <a:endParaRPr lang="en-GB" sz="14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342900" indent="-342900" algn="just">
              <a:lnSpc>
                <a:spcPct val="150000"/>
              </a:lnSpc>
              <a:buFont typeface="+mj-lt"/>
              <a:buAutoNum type="romanLcPeriod"/>
            </a:pPr>
            <a:r>
              <a:rPr lang="en-GB" sz="14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amenity structures shall be located within a reasonable distance from the dwelling unit;</a:t>
            </a:r>
            <a:endParaRPr lang="en-GB" sz="14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romanLcPeriod"/>
            </a:pPr>
            <a:r>
              <a:rPr lang="en-US" sz="14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all permitted interventions </a:t>
            </a:r>
            <a:r>
              <a:rPr lang="en-GB" sz="14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shall have a high quality design aimed at retaining and enhancing the existing character of the settlement and which demonstrates that due attention has been given to the impact of the new building/s on the character of the settlement and its surrounding rural environment.</a:t>
            </a:r>
          </a:p>
          <a:p>
            <a:pPr marL="342900" lvl="0" indent="-342900" algn="just">
              <a:lnSpc>
                <a:spcPct val="150000"/>
              </a:lnSpc>
              <a:buFont typeface="+mj-lt"/>
              <a:buAutoNum type="romanLcPeriod"/>
            </a:pPr>
            <a:endParaRPr lang="en-GB" sz="14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516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C7FF9-4C43-6AA0-210F-A7087ADC14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3F214E-63A6-6373-E2C1-7848E2D1D100}"/>
              </a:ext>
            </a:extLst>
          </p:cNvPr>
          <p:cNvSpPr>
            <a:spLocks noGrp="1"/>
          </p:cNvSpPr>
          <p:nvPr>
            <p:ph type="title"/>
          </p:nvPr>
        </p:nvSpPr>
        <p:spPr>
          <a:xfrm>
            <a:off x="495300" y="117987"/>
            <a:ext cx="9105900" cy="488426"/>
          </a:xfrm>
        </p:spPr>
        <p:txBody>
          <a:bodyPr rtlCol="0">
            <a:normAutofit/>
          </a:bodyPr>
          <a:lstStyle/>
          <a:p>
            <a:pPr rtl="0"/>
            <a:r>
              <a:rPr lang="en-GB" sz="2600" dirty="0"/>
              <a:t>Policy Revisions – Category 2 Rural Settlements</a:t>
            </a:r>
          </a:p>
        </p:txBody>
      </p:sp>
      <p:sp>
        <p:nvSpPr>
          <p:cNvPr id="2" name="TextBox 1">
            <a:extLst>
              <a:ext uri="{FF2B5EF4-FFF2-40B4-BE49-F238E27FC236}">
                <a16:creationId xmlns:a16="http://schemas.microsoft.com/office/drawing/2014/main" id="{CF8DE4C3-A2E8-E7AF-A11E-853370FD803F}"/>
              </a:ext>
            </a:extLst>
          </p:cNvPr>
          <p:cNvSpPr txBox="1"/>
          <p:nvPr/>
        </p:nvSpPr>
        <p:spPr>
          <a:xfrm>
            <a:off x="495300" y="606413"/>
            <a:ext cx="11318748" cy="6294031"/>
          </a:xfrm>
          <a:prstGeom prst="rect">
            <a:avLst/>
          </a:prstGeom>
          <a:noFill/>
        </p:spPr>
        <p:txBody>
          <a:bodyPr wrap="square" rtlCol="0">
            <a:spAutoFit/>
          </a:bodyPr>
          <a:lstStyle/>
          <a:p>
            <a:pPr lvl="0" algn="just">
              <a:lnSpc>
                <a:spcPct val="150000"/>
              </a:lnSpc>
            </a:pPr>
            <a:r>
              <a:rPr lang="en-GB" sz="1600" b="1" u="sng"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Other generic changes to the Policies </a:t>
            </a:r>
          </a:p>
          <a:p>
            <a:pPr lvl="0" algn="just">
              <a:lnSpc>
                <a:spcPct val="150000"/>
              </a:lnSpc>
            </a:pPr>
            <a:endParaRPr lang="en-GB" sz="1400" b="1" u="sng"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n-GB" sz="14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References to MEPA have been changed to PA</a:t>
            </a:r>
            <a:endParaRPr lang="en-GB" sz="1400" b="1" u="sng"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285750" lvl="0" indent="-285750" algn="just">
              <a:lnSpc>
                <a:spcPct val="150000"/>
              </a:lnSpc>
              <a:buFont typeface="Arial" panose="020B0604020202020204" pitchFamily="34" charset="0"/>
              <a:buChar char="•"/>
            </a:pPr>
            <a:endParaRPr lang="en-GB" sz="1400" b="1" u="sng"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n-GB" sz="14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Permissible land uses, definition of uncommitted land have not been changed.</a:t>
            </a:r>
          </a:p>
          <a:p>
            <a:pPr marL="285750" lvl="0" indent="-285750" algn="just">
              <a:lnSpc>
                <a:spcPct val="150000"/>
              </a:lnSpc>
              <a:buFont typeface="Arial" panose="020B0604020202020204" pitchFamily="34" charset="0"/>
              <a:buChar char="•"/>
            </a:pPr>
            <a:endParaRPr lang="en-GB" sz="14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n-GB" sz="14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The requirement of the preparation of Settlement Design Statements for each settlement, has been deleted</a:t>
            </a:r>
          </a:p>
          <a:p>
            <a:pPr marL="285750" lvl="0" indent="-285750" algn="just">
              <a:lnSpc>
                <a:spcPct val="150000"/>
              </a:lnSpc>
              <a:buFont typeface="Arial" panose="020B0604020202020204" pitchFamily="34" charset="0"/>
              <a:buChar char="•"/>
            </a:pPr>
            <a:endParaRPr lang="en-GB" sz="14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n-GB" sz="1400" b="1" dirty="0">
                <a:solidFill>
                  <a:schemeClr val="bg1"/>
                </a:solidFill>
                <a:latin typeface="Century Gothic" panose="020B0502020202020204" pitchFamily="34" charset="0"/>
                <a:cs typeface="Times New Roman" panose="02020603050405020304" pitchFamily="18" charset="0"/>
              </a:rPr>
              <a:t>References to the Policy &amp; Design Guidance on Agriculture, Farm Diversification and Stables (2005) replaced by the Rural Policy and Design Guidance, 2014 and future amendments</a:t>
            </a:r>
          </a:p>
          <a:p>
            <a:pPr lvl="0" algn="just">
              <a:lnSpc>
                <a:spcPct val="150000"/>
              </a:lnSpc>
            </a:pPr>
            <a:endParaRPr lang="en-GB" sz="15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lvl="0" algn="just">
              <a:lnSpc>
                <a:spcPct val="150000"/>
              </a:lnSpc>
            </a:pPr>
            <a:r>
              <a:rPr lang="en-GB" sz="1600" b="1" u="sng"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General changes to policies supporting text </a:t>
            </a:r>
          </a:p>
          <a:p>
            <a:pPr lvl="0" algn="just">
              <a:lnSpc>
                <a:spcPct val="150000"/>
              </a:lnSpc>
            </a:pPr>
            <a:endParaRPr lang="en-GB" sz="1500" b="1" u="sng"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n-GB" sz="1500" b="1" dirty="0">
                <a:solidFill>
                  <a:schemeClr val="bg1"/>
                </a:solidFill>
                <a:latin typeface="Century Gothic" panose="020B0502020202020204" pitchFamily="34" charset="0"/>
                <a:cs typeface="Times New Roman" panose="02020603050405020304" pitchFamily="18" charset="0"/>
              </a:rPr>
              <a:t>Reference to amenity structures has been integrated in the supporting text</a:t>
            </a:r>
          </a:p>
          <a:p>
            <a:pPr lvl="0" algn="just">
              <a:lnSpc>
                <a:spcPct val="150000"/>
              </a:lnSpc>
            </a:pPr>
            <a:endParaRPr lang="en-GB" sz="1500" b="1" dirty="0">
              <a:solidFill>
                <a:schemeClr val="bg1"/>
              </a:solidFill>
              <a:latin typeface="Century Gothic" panose="020B050202020202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n-GB" sz="15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Reference to Settlement Design Statements has been deleted</a:t>
            </a:r>
          </a:p>
          <a:p>
            <a:pPr lvl="0" algn="just">
              <a:lnSpc>
                <a:spcPct val="150000"/>
              </a:lnSpc>
            </a:pPr>
            <a:endParaRPr lang="en-GB" sz="15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marL="400050" indent="-400050">
              <a:buFont typeface="+mj-lt"/>
              <a:buAutoNum type="romanLcPeriod" startAt="6"/>
            </a:pPr>
            <a:endParaRPr lang="en-GB" sz="15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400050" indent="-400050">
              <a:buFont typeface="+mj-lt"/>
              <a:buAutoNum type="romanLcPeriod" startAt="6"/>
            </a:pPr>
            <a:endParaRPr lang="en-GB" sz="1600" dirty="0">
              <a:solidFill>
                <a:schemeClr val="bg1"/>
              </a:solidFill>
            </a:endParaRPr>
          </a:p>
        </p:txBody>
      </p:sp>
    </p:spTree>
    <p:extLst>
      <p:ext uri="{BB962C8B-B14F-4D97-AF65-F5344CB8AC3E}">
        <p14:creationId xmlns:p14="http://schemas.microsoft.com/office/powerpoint/2010/main" val="1634183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AC5F4-5697-F335-0EA9-CA781F67F4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E171419-6AF6-9665-5221-BF71AC009C0D}"/>
              </a:ext>
            </a:extLst>
          </p:cNvPr>
          <p:cNvSpPr>
            <a:spLocks noGrp="1"/>
          </p:cNvSpPr>
          <p:nvPr>
            <p:ph type="title"/>
          </p:nvPr>
        </p:nvSpPr>
        <p:spPr>
          <a:xfrm>
            <a:off x="495300" y="109727"/>
            <a:ext cx="9105900" cy="614673"/>
          </a:xfrm>
        </p:spPr>
        <p:txBody>
          <a:bodyPr rtlCol="0">
            <a:normAutofit/>
          </a:bodyPr>
          <a:lstStyle/>
          <a:p>
            <a:pPr rtl="0"/>
            <a:r>
              <a:rPr lang="en-GB" sz="2800" dirty="0"/>
              <a:t>Policy Revisions – Category 2 Rural Settlements</a:t>
            </a:r>
          </a:p>
        </p:txBody>
      </p:sp>
      <p:sp>
        <p:nvSpPr>
          <p:cNvPr id="2" name="TextBox 1">
            <a:extLst>
              <a:ext uri="{FF2B5EF4-FFF2-40B4-BE49-F238E27FC236}">
                <a16:creationId xmlns:a16="http://schemas.microsoft.com/office/drawing/2014/main" id="{2F305558-86FF-C5D4-B074-A63C79284171}"/>
              </a:ext>
            </a:extLst>
          </p:cNvPr>
          <p:cNvSpPr txBox="1"/>
          <p:nvPr/>
        </p:nvSpPr>
        <p:spPr>
          <a:xfrm>
            <a:off x="495300" y="1128370"/>
            <a:ext cx="11318748" cy="5832366"/>
          </a:xfrm>
          <a:prstGeom prst="rect">
            <a:avLst/>
          </a:prstGeom>
          <a:noFill/>
        </p:spPr>
        <p:txBody>
          <a:bodyPr wrap="square" rtlCol="0">
            <a:spAutoFit/>
          </a:bodyPr>
          <a:lstStyle/>
          <a:p>
            <a:pPr lvl="0" algn="just">
              <a:lnSpc>
                <a:spcPct val="150000"/>
              </a:lnSpc>
            </a:pPr>
            <a:r>
              <a:rPr lang="en-GB" sz="1500" b="1" u="sng"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In the case of CMLP policy CG04</a:t>
            </a:r>
          </a:p>
          <a:p>
            <a:pPr lvl="0" algn="just">
              <a:lnSpc>
                <a:spcPct val="150000"/>
              </a:lnSpc>
            </a:pPr>
            <a:endParaRPr lang="en-GB" sz="15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lvl="0" algn="just">
              <a:lnSpc>
                <a:spcPct val="150000"/>
              </a:lnSpc>
            </a:pPr>
            <a:r>
              <a:rPr lang="en-GB" sz="15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This policy relates only to the rural settlements of </a:t>
            </a:r>
            <a:r>
              <a:rPr lang="en-GB" sz="1500" kern="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Bidnija</a:t>
            </a:r>
            <a:r>
              <a:rPr lang="en-GB" sz="15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and Maghtab, </a:t>
            </a:r>
          </a:p>
          <a:p>
            <a:pPr lvl="0" algn="just">
              <a:lnSpc>
                <a:spcPct val="150000"/>
              </a:lnSpc>
            </a:pPr>
            <a:endParaRPr lang="en-GB" sz="1500" kern="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lvl="0" algn="just">
              <a:lnSpc>
                <a:spcPct val="150000"/>
              </a:lnSpc>
            </a:pPr>
            <a:r>
              <a:rPr lang="en-GB" sz="15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Cross reference in the policy and supporting text has been made to the </a:t>
            </a:r>
            <a:r>
              <a:rPr lang="en-GB" sz="15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Partial Review to the CMLP (2006) - Maghtab Planning Strategy Area </a:t>
            </a:r>
            <a:r>
              <a:rPr lang="en-GB" sz="15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and</a:t>
            </a:r>
            <a:r>
              <a:rPr lang="en-GB" sz="15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Map MTB1 </a:t>
            </a:r>
            <a:r>
              <a:rPr lang="en-GB" sz="15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which forms part of this partial review</a:t>
            </a:r>
          </a:p>
          <a:p>
            <a:pPr lvl="0" algn="just">
              <a:lnSpc>
                <a:spcPct val="150000"/>
              </a:lnSpc>
            </a:pPr>
            <a:endParaRPr lang="en-GB" sz="1500" kern="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lvl="0" algn="just">
              <a:lnSpc>
                <a:spcPct val="150000"/>
              </a:lnSpc>
            </a:pPr>
            <a:r>
              <a:rPr lang="en-GB" sz="1500" kern="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Reference in supporting text to </a:t>
            </a:r>
            <a:r>
              <a:rPr lang="en-GB" sz="1500" b="1" kern="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Legal Notice 12 of 2001 </a:t>
            </a:r>
            <a:r>
              <a:rPr lang="en-GB" sz="1500" kern="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has been replaced by reference to </a:t>
            </a:r>
            <a:r>
              <a:rPr lang="en-GB" sz="1500" b="1" kern="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Subsidiary Legislation 549.64</a:t>
            </a:r>
          </a:p>
          <a:p>
            <a:pPr lvl="0" algn="just">
              <a:lnSpc>
                <a:spcPct val="150000"/>
              </a:lnSpc>
            </a:pPr>
            <a:endParaRPr lang="en-GB" sz="1500" b="1" kern="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50000"/>
              </a:lnSpc>
            </a:pPr>
            <a:r>
              <a:rPr lang="en-GB" sz="1500" b="1" u="sng"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In the case of SMLP policy SMSE 07</a:t>
            </a:r>
          </a:p>
          <a:p>
            <a:pPr lvl="0" algn="just">
              <a:lnSpc>
                <a:spcPct val="150000"/>
              </a:lnSpc>
            </a:pPr>
            <a:endParaRPr lang="en-GB" sz="1500" b="1" kern="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50000"/>
              </a:lnSpc>
            </a:pPr>
            <a:r>
              <a:rPr lang="en-GB" sz="16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No development in the form of extending the built up footprint of the existing building or a completely new development will be permitted in the back gardens forming part of buildings falling within the Category 2 Rural Settlements </a:t>
            </a:r>
            <a:r>
              <a:rPr lang="en-GB" sz="16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other than amenity structures</a:t>
            </a:r>
            <a:r>
              <a:rPr lang="en-GB" sz="16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GB" sz="1800" dirty="0">
              <a:solidFill>
                <a:schemeClr val="bg1"/>
              </a:solidFill>
            </a:endParaRPr>
          </a:p>
          <a:p>
            <a:pPr lvl="0" algn="just">
              <a:lnSpc>
                <a:spcPct val="150000"/>
              </a:lnSpc>
            </a:pPr>
            <a:endParaRPr lang="en-GB" sz="15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marL="400050" indent="-400050">
              <a:buFont typeface="+mj-lt"/>
              <a:buAutoNum type="romanLcPeriod" startAt="6"/>
            </a:pPr>
            <a:endParaRPr lang="en-GB" sz="15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400050" indent="-400050">
              <a:buFont typeface="+mj-lt"/>
              <a:buAutoNum type="romanLcPeriod" startAt="6"/>
            </a:pPr>
            <a:endParaRPr lang="en-GB" sz="1600" dirty="0">
              <a:solidFill>
                <a:schemeClr val="bg1"/>
              </a:solidFill>
            </a:endParaRPr>
          </a:p>
        </p:txBody>
      </p:sp>
    </p:spTree>
    <p:extLst>
      <p:ext uri="{BB962C8B-B14F-4D97-AF65-F5344CB8AC3E}">
        <p14:creationId xmlns:p14="http://schemas.microsoft.com/office/powerpoint/2010/main" val="3702960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90D3A-8C05-9A29-D47B-7C2DE14AEE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060614-9678-5610-E941-CE23938DB237}"/>
              </a:ext>
            </a:extLst>
          </p:cNvPr>
          <p:cNvSpPr>
            <a:spLocks noGrp="1"/>
          </p:cNvSpPr>
          <p:nvPr>
            <p:ph type="title"/>
          </p:nvPr>
        </p:nvSpPr>
        <p:spPr>
          <a:xfrm>
            <a:off x="495300" y="109727"/>
            <a:ext cx="9105900" cy="614673"/>
          </a:xfrm>
        </p:spPr>
        <p:txBody>
          <a:bodyPr rtlCol="0">
            <a:normAutofit/>
          </a:bodyPr>
          <a:lstStyle/>
          <a:p>
            <a:pPr rtl="0"/>
            <a:r>
              <a:rPr lang="en-GB" sz="2800" dirty="0"/>
              <a:t>Policy Revisions – Category 3 Rural Settlements</a:t>
            </a:r>
          </a:p>
        </p:txBody>
      </p:sp>
      <p:sp>
        <p:nvSpPr>
          <p:cNvPr id="2" name="TextBox 1">
            <a:extLst>
              <a:ext uri="{FF2B5EF4-FFF2-40B4-BE49-F238E27FC236}">
                <a16:creationId xmlns:a16="http://schemas.microsoft.com/office/drawing/2014/main" id="{060F27BE-B479-3195-56DA-FB3AE72609F4}"/>
              </a:ext>
            </a:extLst>
          </p:cNvPr>
          <p:cNvSpPr txBox="1"/>
          <p:nvPr/>
        </p:nvSpPr>
        <p:spPr>
          <a:xfrm>
            <a:off x="495300" y="883825"/>
            <a:ext cx="11318748" cy="6524863"/>
          </a:xfrm>
          <a:prstGeom prst="rect">
            <a:avLst/>
          </a:prstGeom>
          <a:noFill/>
        </p:spPr>
        <p:txBody>
          <a:bodyPr wrap="square" rtlCol="0">
            <a:spAutoFit/>
          </a:bodyPr>
          <a:lstStyle/>
          <a:p>
            <a:r>
              <a:rPr lang="en-GB" dirty="0">
                <a:solidFill>
                  <a:schemeClr val="bg1"/>
                </a:solidFill>
              </a:rPr>
              <a:t>Applicable to GZLP policy </a:t>
            </a:r>
            <a:r>
              <a:rPr lang="en-US" sz="18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GZ-RLST-3</a:t>
            </a:r>
            <a:r>
              <a:rPr lang="en-GB" sz="18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NWLP policy NW</a:t>
            </a:r>
            <a:r>
              <a:rPr lang="en-GB" kern="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RS 4, and SMLP policy SMSE 08</a:t>
            </a:r>
          </a:p>
          <a:p>
            <a:pPr algn="just">
              <a:lnSpc>
                <a:spcPct val="150000"/>
              </a:lnSpc>
            </a:pPr>
            <a:endParaRPr lang="en-US" sz="1800" b="1" dirty="0">
              <a:solidFill>
                <a:schemeClr val="bg1"/>
              </a:solidFill>
              <a:effectLst/>
              <a:latin typeface="ArialMT"/>
              <a:ea typeface="Times New Roman" panose="02020603050405020304" pitchFamily="18" charset="0"/>
              <a:cs typeface="Times New Roman" panose="02020603050405020304" pitchFamily="18" charset="0"/>
            </a:endParaRPr>
          </a:p>
          <a:p>
            <a:pPr algn="just">
              <a:lnSpc>
                <a:spcPct val="150000"/>
              </a:lnSpc>
            </a:pPr>
            <a:r>
              <a:rPr lang="en-US" sz="1800" b="1" dirty="0">
                <a:solidFill>
                  <a:schemeClr val="bg1"/>
                </a:solidFill>
                <a:effectLst/>
                <a:latin typeface="ArialMT"/>
                <a:ea typeface="Times New Roman" panose="02020603050405020304" pitchFamily="18" charset="0"/>
                <a:cs typeface="Times New Roman" panose="02020603050405020304" pitchFamily="18" charset="0"/>
              </a:rPr>
              <a:t>New development which takes fresh land </a:t>
            </a:r>
            <a:r>
              <a:rPr lang="en-US" sz="1800" b="1" dirty="0">
                <a:solidFill>
                  <a:srgbClr val="FF0000"/>
                </a:solidFill>
                <a:effectLst/>
                <a:latin typeface="ArialMT"/>
                <a:ea typeface="Times New Roman" panose="02020603050405020304" pitchFamily="18" charset="0"/>
                <a:cs typeface="Times New Roman" panose="02020603050405020304" pitchFamily="18" charset="0"/>
              </a:rPr>
              <a:t>in Category 3 settlements is not allowed unless it qualifies as an amenity structure allowed under Category 2 Settlements</a:t>
            </a:r>
            <a:r>
              <a:rPr lang="en-US" sz="1800" b="1" strike="sngStrike" dirty="0">
                <a:solidFill>
                  <a:srgbClr val="FF0000"/>
                </a:solidFill>
                <a:effectLst/>
                <a:latin typeface="ArialMT"/>
                <a:ea typeface="Times New Roman" panose="02020603050405020304" pitchFamily="18" charset="0"/>
                <a:cs typeface="Times New Roman" panose="02020603050405020304" pitchFamily="18" charset="0"/>
              </a:rPr>
              <a:t>.</a:t>
            </a:r>
            <a:r>
              <a:rPr lang="en-GB" sz="1800" b="1" strike="sngStrike"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New development, which takes up fresh land, notwithstanding the location of the site in relation to existing buildings, will not be permitted. The definition of uncommitted land, which is available for development in Category 2 Rural Settlements, is not applicable to Category 3 Rural Settlements.</a:t>
            </a:r>
          </a:p>
          <a:p>
            <a:pPr algn="just">
              <a:lnSpc>
                <a:spcPct val="150000"/>
              </a:lnSpc>
            </a:pPr>
            <a:endParaRPr lang="en-GB" b="1" strike="sngStrike"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endParaRPr>
          </a:p>
          <a:p>
            <a:pPr lvl="0" algn="just">
              <a:lnSpc>
                <a:spcPct val="150000"/>
              </a:lnSpc>
            </a:pPr>
            <a:r>
              <a:rPr lang="en-GB" sz="1800" b="1" u="sng"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General changes to policies supporting text </a:t>
            </a:r>
          </a:p>
          <a:p>
            <a:pPr lvl="0" algn="just">
              <a:lnSpc>
                <a:spcPct val="150000"/>
              </a:lnSpc>
            </a:pPr>
            <a:endParaRPr lang="en-GB" sz="1800" b="1" u="sng"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lvl="0" algn="just">
              <a:lnSpc>
                <a:spcPct val="150000"/>
              </a:lnSpc>
            </a:pPr>
            <a:r>
              <a:rPr lang="en-GB" sz="18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Restrictions on site planning, floor spaces, building heights, </a:t>
            </a:r>
            <a:r>
              <a:rPr lang="en-GB" sz="1800" strike="sngStrike" kern="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and</a:t>
            </a:r>
            <a:r>
              <a:rPr lang="en-GB" sz="18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car-parking provision </a:t>
            </a:r>
            <a:r>
              <a:rPr lang="en-GB" sz="1800" kern="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and provision of amenity facilities </a:t>
            </a:r>
            <a:r>
              <a:rPr lang="en-GB" sz="18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are being introduced to ensure that all new development for residential purposes will not create unacceptable environmental impacts. </a:t>
            </a:r>
            <a:endParaRPr lang="en-GB" sz="1800"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50000"/>
              </a:lnSpc>
            </a:pPr>
            <a:endParaRPr lang="en-GB" sz="1800" strike="sngStrike"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400050" indent="-400050">
              <a:buFont typeface="+mj-lt"/>
              <a:buAutoNum type="romanLcPeriod"/>
            </a:pPr>
            <a:endParaRPr lang="en-GB" sz="15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400050" indent="-400050">
              <a:buFont typeface="+mj-lt"/>
              <a:buAutoNum type="romanLcPeriod"/>
            </a:pPr>
            <a:endParaRPr lang="en-GB" sz="18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400050" indent="-400050">
              <a:buFont typeface="+mj-lt"/>
              <a:buAutoNum type="romanLcPeriod"/>
            </a:pPr>
            <a:endParaRPr lang="en-GB" sz="1600" dirty="0">
              <a:solidFill>
                <a:schemeClr val="bg1"/>
              </a:solidFill>
            </a:endParaRPr>
          </a:p>
        </p:txBody>
      </p:sp>
    </p:spTree>
    <p:extLst>
      <p:ext uri="{BB962C8B-B14F-4D97-AF65-F5344CB8AC3E}">
        <p14:creationId xmlns:p14="http://schemas.microsoft.com/office/powerpoint/2010/main" val="2295605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FC185-C36A-A6BE-7E57-7E9589EF18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C18F50-94E7-D052-E05A-C5A2CD483718}"/>
              </a:ext>
            </a:extLst>
          </p:cNvPr>
          <p:cNvSpPr>
            <a:spLocks noGrp="1"/>
          </p:cNvSpPr>
          <p:nvPr>
            <p:ph type="title"/>
          </p:nvPr>
        </p:nvSpPr>
        <p:spPr>
          <a:xfrm>
            <a:off x="617220" y="733447"/>
            <a:ext cx="9105900" cy="614673"/>
          </a:xfrm>
        </p:spPr>
        <p:txBody>
          <a:bodyPr rtlCol="0">
            <a:normAutofit/>
          </a:bodyPr>
          <a:lstStyle/>
          <a:p>
            <a:pPr rtl="0"/>
            <a:r>
              <a:rPr lang="en-GB" sz="2800" dirty="0"/>
              <a:t>2</a:t>
            </a:r>
            <a:r>
              <a:rPr lang="en-GB" sz="2800" baseline="30000" dirty="0"/>
              <a:t>nd</a:t>
            </a:r>
            <a:r>
              <a:rPr lang="en-GB" sz="2800" dirty="0"/>
              <a:t> Stage Public Consultation</a:t>
            </a:r>
          </a:p>
        </p:txBody>
      </p:sp>
      <p:sp>
        <p:nvSpPr>
          <p:cNvPr id="2" name="TextBox 1">
            <a:extLst>
              <a:ext uri="{FF2B5EF4-FFF2-40B4-BE49-F238E27FC236}">
                <a16:creationId xmlns:a16="http://schemas.microsoft.com/office/drawing/2014/main" id="{C364EF8A-5ADE-07F0-2D31-530470D328D8}"/>
              </a:ext>
            </a:extLst>
          </p:cNvPr>
          <p:cNvSpPr txBox="1"/>
          <p:nvPr/>
        </p:nvSpPr>
        <p:spPr>
          <a:xfrm>
            <a:off x="617220" y="2171241"/>
            <a:ext cx="11574780" cy="3139321"/>
          </a:xfrm>
          <a:prstGeom prst="rect">
            <a:avLst/>
          </a:prstGeom>
          <a:noFill/>
        </p:spPr>
        <p:txBody>
          <a:bodyPr wrap="square" rtlCol="0">
            <a:spAutoFit/>
          </a:bodyPr>
          <a:lstStyle/>
          <a:p>
            <a:pPr algn="l">
              <a:spcAft>
                <a:spcPts val="1500"/>
              </a:spcAft>
              <a:buNone/>
            </a:pPr>
            <a:r>
              <a:rPr lang="en-GB" b="1" i="0" dirty="0">
                <a:solidFill>
                  <a:srgbClr val="333333"/>
                </a:solidFill>
                <a:effectLst/>
                <a:latin typeface="Open Sans" panose="020B0606030504020204" pitchFamily="34" charset="0"/>
              </a:rPr>
              <a:t>Submission of Input</a:t>
            </a:r>
          </a:p>
          <a:p>
            <a:pPr algn="l">
              <a:lnSpc>
                <a:spcPct val="150000"/>
              </a:lnSpc>
              <a:spcAft>
                <a:spcPts val="750"/>
              </a:spcAft>
            </a:pPr>
            <a:r>
              <a:rPr lang="en-GB" b="0" i="0" dirty="0">
                <a:solidFill>
                  <a:schemeClr val="bg1"/>
                </a:solidFill>
                <a:effectLst/>
                <a:latin typeface="Open Sans" panose="020B0606030504020204" pitchFamily="34" charset="0"/>
              </a:rPr>
              <a:t>Representations are to be made in writing and sent through email address: </a:t>
            </a:r>
          </a:p>
          <a:p>
            <a:pPr algn="l">
              <a:lnSpc>
                <a:spcPct val="150000"/>
              </a:lnSpc>
              <a:spcAft>
                <a:spcPts val="750"/>
              </a:spcAft>
            </a:pPr>
            <a:r>
              <a:rPr lang="en-GB" b="0" i="0" u="none" strike="noStrike" dirty="0">
                <a:solidFill>
                  <a:srgbClr val="0070C0"/>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consultation-ruralsettlements@pa.org.mt</a:t>
            </a:r>
            <a:endParaRPr lang="en-GB" b="0" i="0" u="none" strike="noStrike" dirty="0">
              <a:solidFill>
                <a:srgbClr val="0070C0"/>
              </a:solidFill>
              <a:effectLst/>
              <a:latin typeface="Open Sans" panose="020B0606030504020204" pitchFamily="34" charset="0"/>
            </a:endParaRPr>
          </a:p>
          <a:p>
            <a:pPr algn="l">
              <a:lnSpc>
                <a:spcPts val="1650"/>
              </a:lnSpc>
              <a:spcAft>
                <a:spcPts val="750"/>
              </a:spcAft>
            </a:pPr>
            <a:br>
              <a:rPr lang="en-GB" b="0" i="0" dirty="0">
                <a:solidFill>
                  <a:schemeClr val="bg1"/>
                </a:solidFill>
                <a:effectLst/>
                <a:latin typeface="Open Sans" panose="020B0606030504020204" pitchFamily="34" charset="0"/>
              </a:rPr>
            </a:br>
            <a:r>
              <a:rPr lang="en-GB" b="0" i="0" dirty="0">
                <a:solidFill>
                  <a:schemeClr val="bg1"/>
                </a:solidFill>
                <a:effectLst/>
                <a:latin typeface="Open Sans" panose="020B0606030504020204" pitchFamily="34" charset="0"/>
              </a:rPr>
              <a:t>Submissions to the Authority are to be received by Monday 5th May 2025</a:t>
            </a:r>
          </a:p>
          <a:p>
            <a:pPr algn="l">
              <a:lnSpc>
                <a:spcPts val="1650"/>
              </a:lnSpc>
              <a:spcAft>
                <a:spcPts val="750"/>
              </a:spcAft>
            </a:pPr>
            <a:br>
              <a:rPr lang="en-GB" b="0" i="0" dirty="0">
                <a:solidFill>
                  <a:schemeClr val="bg1"/>
                </a:solidFill>
                <a:effectLst/>
                <a:latin typeface="Open Sans" panose="020B0606030504020204" pitchFamily="34" charset="0"/>
              </a:rPr>
            </a:br>
            <a:r>
              <a:rPr lang="en-GB" b="0" i="0" dirty="0">
                <a:solidFill>
                  <a:schemeClr val="bg1"/>
                </a:solidFill>
                <a:effectLst/>
                <a:latin typeface="Open Sans" panose="020B0606030504020204" pitchFamily="34" charset="0"/>
              </a:rPr>
              <a:t>                               </a:t>
            </a:r>
            <a:br>
              <a:rPr lang="en-GB" b="0" i="0" dirty="0">
                <a:solidFill>
                  <a:schemeClr val="bg1"/>
                </a:solidFill>
                <a:effectLst/>
                <a:latin typeface="Open Sans" panose="020B0606030504020204" pitchFamily="34" charset="0"/>
              </a:rPr>
            </a:br>
            <a:r>
              <a:rPr lang="en-GB" b="0" i="0" dirty="0">
                <a:solidFill>
                  <a:schemeClr val="bg1"/>
                </a:solidFill>
                <a:effectLst/>
                <a:latin typeface="Open Sans" panose="020B0606030504020204" pitchFamily="34" charset="0"/>
              </a:rPr>
              <a:t>We thank you for your input.</a:t>
            </a:r>
          </a:p>
          <a:p>
            <a:pPr marL="400050" indent="-400050">
              <a:buFont typeface="+mj-lt"/>
              <a:buAutoNum type="romanLcPeriod" startAt="6"/>
            </a:pPr>
            <a:endParaRPr lang="en-GB" sz="1600" dirty="0">
              <a:solidFill>
                <a:schemeClr val="bg1"/>
              </a:solidFill>
            </a:endParaRPr>
          </a:p>
        </p:txBody>
      </p:sp>
    </p:spTree>
    <p:extLst>
      <p:ext uri="{BB962C8B-B14F-4D97-AF65-F5344CB8AC3E}">
        <p14:creationId xmlns:p14="http://schemas.microsoft.com/office/powerpoint/2010/main" val="2580948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rtlCol="0"/>
          <a:lstStyle/>
          <a:p>
            <a:pPr rtl="0"/>
            <a:r>
              <a:rPr lang="en-GB"/>
              <a:t>Introduction</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p:txBody>
          <a:bodyPr rtlCol="0"/>
          <a:lstStyle/>
          <a:p>
            <a:pPr marL="285750" indent="-285750">
              <a:buFont typeface="Arial" panose="020B0604020202020204" pitchFamily="34" charset="0"/>
              <a:buChar char="•"/>
            </a:pPr>
            <a:r>
              <a:rPr lang="en-GB" sz="2000" dirty="0"/>
              <a:t>Partial Review intended to revise Local Plan policies related to Category 2 and 3 rural settlements,</a:t>
            </a:r>
          </a:p>
          <a:p>
            <a:pPr marL="285750" indent="-285750">
              <a:buFont typeface="Arial" panose="020B0604020202020204" pitchFamily="34" charset="0"/>
              <a:buChar char="•"/>
            </a:pPr>
            <a:r>
              <a:rPr lang="en-GB" sz="2000" dirty="0"/>
              <a:t>GCLP policies GZ-RLST-2 &amp; GZ-RLST-3 </a:t>
            </a:r>
          </a:p>
          <a:p>
            <a:pPr marL="285750" indent="-285750">
              <a:buFont typeface="Arial" panose="020B0604020202020204" pitchFamily="34" charset="0"/>
              <a:buChar char="•"/>
            </a:pPr>
            <a:r>
              <a:rPr lang="en-GB" sz="2000" dirty="0"/>
              <a:t>NWLP policies NWRS 3 &amp; NWRS 4</a:t>
            </a:r>
          </a:p>
          <a:p>
            <a:pPr marL="285750" indent="-285750">
              <a:buFont typeface="Arial" panose="020B0604020202020204" pitchFamily="34" charset="0"/>
              <a:buChar char="•"/>
            </a:pPr>
            <a:r>
              <a:rPr lang="en-GB" sz="2000" dirty="0"/>
              <a:t>CMLP policy CG04</a:t>
            </a:r>
          </a:p>
          <a:p>
            <a:pPr marL="285750" indent="-285750">
              <a:buFont typeface="Arial" panose="020B0604020202020204" pitchFamily="34" charset="0"/>
              <a:buChar char="•"/>
            </a:pPr>
            <a:r>
              <a:rPr lang="en-GB" sz="2000" dirty="0"/>
              <a:t>SMLP policies SMSE07 &amp; SMSE08 </a:t>
            </a:r>
          </a:p>
          <a:p>
            <a:pPr rtl="0"/>
            <a:endParaRPr lang="en-GB" dirty="0"/>
          </a:p>
          <a:p>
            <a:pPr rtl="0"/>
            <a:endParaRPr lang="en-GB" dirty="0"/>
          </a:p>
        </p:txBody>
      </p:sp>
      <p:pic>
        <p:nvPicPr>
          <p:cNvPr id="8" name="Picture 7">
            <a:extLst>
              <a:ext uri="{FF2B5EF4-FFF2-40B4-BE49-F238E27FC236}">
                <a16:creationId xmlns:a16="http://schemas.microsoft.com/office/drawing/2014/main" id="{E8C4D6CE-7D3E-4C7E-E531-6B75A02A9D2B}"/>
              </a:ext>
            </a:extLst>
          </p:cNvPr>
          <p:cNvPicPr>
            <a:picLocks noChangeAspect="1"/>
          </p:cNvPicPr>
          <p:nvPr/>
        </p:nvPicPr>
        <p:blipFill>
          <a:blip r:embed="rId3"/>
          <a:stretch>
            <a:fillRect/>
          </a:stretch>
        </p:blipFill>
        <p:spPr>
          <a:xfrm>
            <a:off x="6017593" y="347472"/>
            <a:ext cx="6101255" cy="5943600"/>
          </a:xfrm>
          <a:prstGeom prst="rect">
            <a:avLst/>
          </a:prstGeom>
        </p:spPr>
      </p:pic>
    </p:spTree>
    <p:extLst>
      <p:ext uri="{BB962C8B-B14F-4D97-AF65-F5344CB8AC3E}">
        <p14:creationId xmlns:p14="http://schemas.microsoft.com/office/powerpoint/2010/main" val="39124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594C1-AA85-1098-5589-08FC1B6F6A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616A14-97A0-6142-AFE7-9167BBEBA628}"/>
              </a:ext>
            </a:extLst>
          </p:cNvPr>
          <p:cNvSpPr>
            <a:spLocks noGrp="1"/>
          </p:cNvSpPr>
          <p:nvPr>
            <p:ph type="title"/>
          </p:nvPr>
        </p:nvSpPr>
        <p:spPr>
          <a:xfrm>
            <a:off x="952500" y="156209"/>
            <a:ext cx="7532277" cy="610863"/>
          </a:xfrm>
        </p:spPr>
        <p:txBody>
          <a:bodyPr rtlCol="0"/>
          <a:lstStyle/>
          <a:p>
            <a:pPr rtl="0"/>
            <a:r>
              <a:rPr lang="en-GB" dirty="0"/>
              <a:t>Background</a:t>
            </a:r>
          </a:p>
        </p:txBody>
      </p:sp>
      <p:sp>
        <p:nvSpPr>
          <p:cNvPr id="42" name="Text Placeholder 3">
            <a:extLst>
              <a:ext uri="{FF2B5EF4-FFF2-40B4-BE49-F238E27FC236}">
                <a16:creationId xmlns:a16="http://schemas.microsoft.com/office/drawing/2014/main" id="{293988A4-2251-B791-1FF4-D290A349DA0C}"/>
              </a:ext>
            </a:extLst>
          </p:cNvPr>
          <p:cNvSpPr txBox="1">
            <a:spLocks/>
          </p:cNvSpPr>
          <p:nvPr/>
        </p:nvSpPr>
        <p:spPr>
          <a:xfrm>
            <a:off x="952500" y="84556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r>
              <a:rPr lang="en-GB" sz="2000" dirty="0">
                <a:latin typeface="+mn-lt"/>
              </a:rPr>
              <a:t>Clusters of residential development ODZ have been recognised as distinct settlement typology since 1995 MBLP and the 1997 GHLP.</a:t>
            </a:r>
          </a:p>
          <a:p>
            <a:pPr marL="342900" indent="-342900" algn="just">
              <a:lnSpc>
                <a:spcPct val="100000"/>
              </a:lnSpc>
              <a:spcBef>
                <a:spcPts val="1000"/>
              </a:spcBef>
              <a:buFont typeface="Arial" panose="020B0604020202020204" pitchFamily="34" charset="0"/>
              <a:buChar char="•"/>
            </a:pPr>
            <a:r>
              <a:rPr lang="en-GB" sz="2000" dirty="0">
                <a:latin typeface="+mn-lt"/>
              </a:rPr>
              <a:t>The GCLP, NWLP, CMLP and SMLP elaborated on the concept.</a:t>
            </a:r>
          </a:p>
          <a:p>
            <a:pPr marL="342900" indent="-342900" algn="just">
              <a:lnSpc>
                <a:spcPct val="100000"/>
              </a:lnSpc>
              <a:spcBef>
                <a:spcPts val="1000"/>
              </a:spcBef>
              <a:buFont typeface="Arial" panose="020B0604020202020204" pitchFamily="34" charset="0"/>
              <a:buChar char="•"/>
            </a:pPr>
            <a:r>
              <a:rPr lang="en-GB" sz="2000" dirty="0">
                <a:latin typeface="+mn-lt"/>
              </a:rPr>
              <a:t>2014 - Government adopted the Rural Policy and Design Guidance and repealed other policies that controlled development ODZ.</a:t>
            </a:r>
          </a:p>
          <a:p>
            <a:pPr marL="342900" indent="-342900" algn="just">
              <a:lnSpc>
                <a:spcPct val="100000"/>
              </a:lnSpc>
              <a:spcBef>
                <a:spcPts val="1000"/>
              </a:spcBef>
              <a:buFont typeface="Arial" panose="020B0604020202020204" pitchFamily="34" charset="0"/>
              <a:buChar char="•"/>
            </a:pPr>
            <a:r>
              <a:rPr lang="en-GB" sz="2000" dirty="0">
                <a:latin typeface="+mn-lt"/>
              </a:rPr>
              <a:t>Paragraph 0.24 states, “the policies contained [in the RPDG14] supersede any conflicting provisions concerning Categories 1, 2 and 3 rural settlements“.</a:t>
            </a:r>
          </a:p>
          <a:p>
            <a:pPr marL="342900" indent="-342900" algn="just">
              <a:lnSpc>
                <a:spcPct val="100000"/>
              </a:lnSpc>
              <a:spcBef>
                <a:spcPts val="1000"/>
              </a:spcBef>
              <a:buFont typeface="Arial" panose="020B0604020202020204" pitchFamily="34" charset="0"/>
              <a:buChar char="•"/>
            </a:pPr>
            <a:r>
              <a:rPr lang="en-GB" sz="2000" dirty="0">
                <a:latin typeface="+mn-lt"/>
              </a:rPr>
              <a:t>RPDG14 Paragraph 0.24 was struck down by the Court of Appeal on the basis of Article 52 of the DPA. Since RPDG 14 is at the bottom of the hierarchy of plans and policies the RPDG cannot prevail over the Local Plans.</a:t>
            </a:r>
          </a:p>
          <a:p>
            <a:pPr marL="342900" indent="-342900" algn="just">
              <a:lnSpc>
                <a:spcPct val="100000"/>
              </a:lnSpc>
              <a:spcBef>
                <a:spcPts val="1000"/>
              </a:spcBef>
              <a:buFont typeface="Arial" panose="020B0604020202020204" pitchFamily="34" charset="0"/>
              <a:buChar char="•"/>
            </a:pPr>
            <a:r>
              <a:rPr lang="en-GB" sz="2000" dirty="0">
                <a:latin typeface="+mn-lt"/>
              </a:rPr>
              <a:t>Since, in the absence of guidance by local plans rural settlement policies in relation to ancillary facilities, the provisions of subsidiary policies such as the RPDG14 have been applied to rural settlements, anomalies in decision making have resulted.</a:t>
            </a:r>
          </a:p>
          <a:p>
            <a:pPr marL="342900" indent="-342900" algn="just">
              <a:lnSpc>
                <a:spcPct val="100000"/>
              </a:lnSpc>
              <a:spcBef>
                <a:spcPts val="1000"/>
              </a:spcBef>
              <a:buFont typeface="Arial" panose="020B0604020202020204" pitchFamily="34" charset="0"/>
              <a:buChar char="•"/>
            </a:pPr>
            <a:r>
              <a:rPr lang="en-GB" sz="2000" dirty="0">
                <a:latin typeface="+mn-lt"/>
              </a:rPr>
              <a:t>The four local plans under review adopted a separate approach with regards to the rural settlements’ boundary delineation in the respective maps. This lack of consistency in the designation of rural settlements boundaries has led to different approaches to the application of policies particularly in category settlements 2 and 3.</a:t>
            </a:r>
          </a:p>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Tree>
    <p:extLst>
      <p:ext uri="{BB962C8B-B14F-4D97-AF65-F5344CB8AC3E}">
        <p14:creationId xmlns:p14="http://schemas.microsoft.com/office/powerpoint/2010/main" val="318805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6EE692-E62C-2EC2-74EB-467E8A19F6BE}"/>
              </a:ext>
            </a:extLst>
          </p:cNvPr>
          <p:cNvSpPr>
            <a:spLocks noGrp="1"/>
          </p:cNvSpPr>
          <p:nvPr>
            <p:ph type="title"/>
          </p:nvPr>
        </p:nvSpPr>
        <p:spPr>
          <a:xfrm>
            <a:off x="964022" y="879063"/>
            <a:ext cx="10069738" cy="610863"/>
          </a:xfrm>
        </p:spPr>
        <p:txBody>
          <a:bodyPr>
            <a:normAutofit/>
          </a:bodyPr>
          <a:lstStyle/>
          <a:p>
            <a:r>
              <a:rPr lang="en-GB" dirty="0"/>
              <a:t>Settlement Boundaries in GCLP</a:t>
            </a:r>
          </a:p>
        </p:txBody>
      </p:sp>
      <p:pic>
        <p:nvPicPr>
          <p:cNvPr id="27" name="Picture 26">
            <a:extLst>
              <a:ext uri="{FF2B5EF4-FFF2-40B4-BE49-F238E27FC236}">
                <a16:creationId xmlns:a16="http://schemas.microsoft.com/office/drawing/2014/main" id="{FDC7CFB6-3730-6412-8474-B6A2F6C127BA}"/>
              </a:ext>
            </a:extLst>
          </p:cNvPr>
          <p:cNvPicPr>
            <a:picLocks noChangeAspect="1"/>
          </p:cNvPicPr>
          <p:nvPr/>
        </p:nvPicPr>
        <p:blipFill>
          <a:blip r:embed="rId2"/>
          <a:srcRect l="1857" t="2030" r="1461"/>
          <a:stretch/>
        </p:blipFill>
        <p:spPr>
          <a:xfrm>
            <a:off x="964022" y="1908161"/>
            <a:ext cx="9155023" cy="4070776"/>
          </a:xfrm>
          <a:prstGeom prst="rect">
            <a:avLst/>
          </a:prstGeom>
        </p:spPr>
      </p:pic>
    </p:spTree>
    <p:extLst>
      <p:ext uri="{BB962C8B-B14F-4D97-AF65-F5344CB8AC3E}">
        <p14:creationId xmlns:p14="http://schemas.microsoft.com/office/powerpoint/2010/main" val="3858427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0CE41-7A05-CAF7-75DF-B2839F18CC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5F06EFC-E309-9C3F-9675-FFC6957106F5}"/>
              </a:ext>
            </a:extLst>
          </p:cNvPr>
          <p:cNvSpPr>
            <a:spLocks noGrp="1"/>
          </p:cNvSpPr>
          <p:nvPr>
            <p:ph type="title"/>
          </p:nvPr>
        </p:nvSpPr>
        <p:spPr>
          <a:xfrm>
            <a:off x="964022" y="879063"/>
            <a:ext cx="10069738" cy="610863"/>
          </a:xfrm>
        </p:spPr>
        <p:txBody>
          <a:bodyPr>
            <a:normAutofit/>
          </a:bodyPr>
          <a:lstStyle/>
          <a:p>
            <a:r>
              <a:rPr lang="en-GB" dirty="0"/>
              <a:t>Settlement Boundaries in SMLP</a:t>
            </a:r>
          </a:p>
        </p:txBody>
      </p:sp>
      <p:pic>
        <p:nvPicPr>
          <p:cNvPr id="4" name="Picture 3">
            <a:extLst>
              <a:ext uri="{FF2B5EF4-FFF2-40B4-BE49-F238E27FC236}">
                <a16:creationId xmlns:a16="http://schemas.microsoft.com/office/drawing/2014/main" id="{D5FB5D21-0A21-848C-FBAF-513A86711BB5}"/>
              </a:ext>
            </a:extLst>
          </p:cNvPr>
          <p:cNvPicPr>
            <a:picLocks noChangeAspect="1"/>
          </p:cNvPicPr>
          <p:nvPr/>
        </p:nvPicPr>
        <p:blipFill>
          <a:blip r:embed="rId2"/>
          <a:stretch>
            <a:fillRect/>
          </a:stretch>
        </p:blipFill>
        <p:spPr>
          <a:xfrm>
            <a:off x="964022" y="1796527"/>
            <a:ext cx="6256883" cy="2824042"/>
          </a:xfrm>
          <a:prstGeom prst="rect">
            <a:avLst/>
          </a:prstGeom>
        </p:spPr>
      </p:pic>
      <p:pic>
        <p:nvPicPr>
          <p:cNvPr id="6" name="Picture 5">
            <a:extLst>
              <a:ext uri="{FF2B5EF4-FFF2-40B4-BE49-F238E27FC236}">
                <a16:creationId xmlns:a16="http://schemas.microsoft.com/office/drawing/2014/main" id="{8BFCBD00-BA62-7E74-0EAC-AF18D92C03CD}"/>
              </a:ext>
            </a:extLst>
          </p:cNvPr>
          <p:cNvPicPr>
            <a:picLocks noChangeAspect="1"/>
          </p:cNvPicPr>
          <p:nvPr/>
        </p:nvPicPr>
        <p:blipFill>
          <a:blip r:embed="rId3"/>
          <a:stretch>
            <a:fillRect/>
          </a:stretch>
        </p:blipFill>
        <p:spPr>
          <a:xfrm>
            <a:off x="7550508" y="3218498"/>
            <a:ext cx="4021470" cy="3639502"/>
          </a:xfrm>
          <a:prstGeom prst="rect">
            <a:avLst/>
          </a:prstGeom>
        </p:spPr>
      </p:pic>
    </p:spTree>
    <p:extLst>
      <p:ext uri="{BB962C8B-B14F-4D97-AF65-F5344CB8AC3E}">
        <p14:creationId xmlns:p14="http://schemas.microsoft.com/office/powerpoint/2010/main" val="110198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00C91-D487-B5F1-5FF9-9667C7B4DC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E4FE64-2BD7-0886-49F3-80F96E2EB0BE}"/>
              </a:ext>
            </a:extLst>
          </p:cNvPr>
          <p:cNvSpPr>
            <a:spLocks noGrp="1"/>
          </p:cNvSpPr>
          <p:nvPr>
            <p:ph type="title"/>
          </p:nvPr>
        </p:nvSpPr>
        <p:spPr>
          <a:xfrm>
            <a:off x="964022" y="879063"/>
            <a:ext cx="10069738" cy="610863"/>
          </a:xfrm>
        </p:spPr>
        <p:txBody>
          <a:bodyPr>
            <a:normAutofit/>
          </a:bodyPr>
          <a:lstStyle/>
          <a:p>
            <a:r>
              <a:rPr lang="en-GB" dirty="0"/>
              <a:t>Settlement Boundaries in NWLP</a:t>
            </a:r>
          </a:p>
        </p:txBody>
      </p:sp>
      <p:pic>
        <p:nvPicPr>
          <p:cNvPr id="4" name="Picture 3">
            <a:extLst>
              <a:ext uri="{FF2B5EF4-FFF2-40B4-BE49-F238E27FC236}">
                <a16:creationId xmlns:a16="http://schemas.microsoft.com/office/drawing/2014/main" id="{31CBD0F1-36F4-883C-2CA1-B20896131446}"/>
              </a:ext>
            </a:extLst>
          </p:cNvPr>
          <p:cNvPicPr>
            <a:picLocks noChangeAspect="1"/>
          </p:cNvPicPr>
          <p:nvPr/>
        </p:nvPicPr>
        <p:blipFill>
          <a:blip r:embed="rId2"/>
          <a:srcRect l="1491" t="1417"/>
          <a:stretch/>
        </p:blipFill>
        <p:spPr>
          <a:xfrm>
            <a:off x="1036320" y="1788160"/>
            <a:ext cx="4777832" cy="436879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569CC350-AE80-FF5C-30E2-4121D4DA41BE}"/>
              </a:ext>
            </a:extLst>
          </p:cNvPr>
          <p:cNvPicPr>
            <a:picLocks noChangeAspect="1"/>
          </p:cNvPicPr>
          <p:nvPr/>
        </p:nvPicPr>
        <p:blipFill>
          <a:blip r:embed="rId3"/>
          <a:stretch>
            <a:fillRect/>
          </a:stretch>
        </p:blipFill>
        <p:spPr>
          <a:xfrm>
            <a:off x="6480277" y="1752599"/>
            <a:ext cx="4871748" cy="443992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2226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A4175-918F-99C7-B41E-9C40D504436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D2020A-FFFD-5B78-7EE4-E7CAD565E2E6}"/>
              </a:ext>
            </a:extLst>
          </p:cNvPr>
          <p:cNvSpPr>
            <a:spLocks noGrp="1"/>
          </p:cNvSpPr>
          <p:nvPr>
            <p:ph type="title"/>
          </p:nvPr>
        </p:nvSpPr>
        <p:spPr>
          <a:xfrm>
            <a:off x="952500" y="278129"/>
            <a:ext cx="7532277" cy="610863"/>
          </a:xfrm>
        </p:spPr>
        <p:txBody>
          <a:bodyPr rtlCol="0"/>
          <a:lstStyle/>
          <a:p>
            <a:pPr rtl="0"/>
            <a:r>
              <a:rPr lang="en-GB" dirty="0"/>
              <a:t>Objectives</a:t>
            </a:r>
          </a:p>
        </p:txBody>
      </p:sp>
      <p:sp>
        <p:nvSpPr>
          <p:cNvPr id="42" name="Text Placeholder 3">
            <a:extLst>
              <a:ext uri="{FF2B5EF4-FFF2-40B4-BE49-F238E27FC236}">
                <a16:creationId xmlns:a16="http://schemas.microsoft.com/office/drawing/2014/main" id="{69FD7CC5-9171-3D87-8BC1-297182951FBF}"/>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1000"/>
              </a:spcBef>
            </a:pPr>
            <a:r>
              <a:rPr lang="en-GB" sz="2000" dirty="0">
                <a:latin typeface="+mn-lt"/>
              </a:rPr>
              <a:t>In terms of Article 41(2) of the Development Planning Act 2016 (Cap 552), the Minister is requesting the Planning Authority to carry out a partial review to the Gozo and Comino Local Plan (2006), North West Local Plan (2006), Central Malta Local Plan (2006) and the South Malta Local Plan (2006) with the following objectives:</a:t>
            </a:r>
          </a:p>
          <a:p>
            <a:pPr algn="just">
              <a:lnSpc>
                <a:spcPct val="100000"/>
              </a:lnSpc>
              <a:spcBef>
                <a:spcPts val="1000"/>
              </a:spcBef>
            </a:pPr>
            <a:r>
              <a:rPr lang="en-GB" sz="2000" dirty="0">
                <a:latin typeface="+mn-lt"/>
              </a:rPr>
              <a:t> </a:t>
            </a:r>
          </a:p>
          <a:p>
            <a:pPr algn="just">
              <a:lnSpc>
                <a:spcPct val="100000"/>
              </a:lnSpc>
              <a:spcBef>
                <a:spcPts val="1000"/>
              </a:spcBef>
            </a:pPr>
            <a:r>
              <a:rPr lang="en-GB" sz="2000" dirty="0">
                <a:latin typeface="+mn-lt"/>
              </a:rPr>
              <a:t>To amend the policies for Category 2 and Category 3 Rural Settlements in the four local plans to clearly set out:</a:t>
            </a:r>
          </a:p>
          <a:p>
            <a:pPr marL="457200" lvl="0" indent="-457200" algn="just">
              <a:lnSpc>
                <a:spcPct val="100000"/>
              </a:lnSpc>
              <a:spcBef>
                <a:spcPts val="1000"/>
              </a:spcBef>
              <a:buFont typeface="+mj-lt"/>
              <a:buAutoNum type="alphaLcParenR"/>
            </a:pPr>
            <a:r>
              <a:rPr lang="en-GB" sz="2000" dirty="0">
                <a:latin typeface="+mn-lt"/>
              </a:rPr>
              <a:t>the acceptable development considered as ancillary to a dwelling in Category 2 and 3 Settlements</a:t>
            </a:r>
          </a:p>
          <a:p>
            <a:pPr marL="457200" indent="-457200" algn="just">
              <a:lnSpc>
                <a:spcPct val="100000"/>
              </a:lnSpc>
              <a:spcBef>
                <a:spcPts val="1000"/>
              </a:spcBef>
              <a:buFont typeface="+mj-lt"/>
              <a:buAutoNum type="alphaLcParenR"/>
            </a:pPr>
            <a:r>
              <a:rPr lang="en-GB" sz="2000" dirty="0">
                <a:latin typeface="+mn-lt"/>
              </a:rPr>
              <a:t>the take up of fresh land in Category 3 Settlements for development considered as ancillary to a dwelling</a:t>
            </a:r>
          </a:p>
          <a:p>
            <a:pPr marL="342900" indent="-342900" algn="just">
              <a:buFont typeface="Arial" panose="020B0604020202020204" pitchFamily="34" charset="0"/>
              <a:buChar char="•"/>
            </a:pPr>
            <a:endParaRPr lang="en-GB" sz="2000" dirty="0"/>
          </a:p>
          <a:p>
            <a:pPr algn="just"/>
            <a:endParaRPr lang="en-GB" dirty="0"/>
          </a:p>
        </p:txBody>
      </p:sp>
    </p:spTree>
    <p:extLst>
      <p:ext uri="{BB962C8B-B14F-4D97-AF65-F5344CB8AC3E}">
        <p14:creationId xmlns:p14="http://schemas.microsoft.com/office/powerpoint/2010/main" val="2509515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0BA92-C75C-2596-4F33-8F17F765C33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1BBFFBE-A6DC-29DD-5758-670E5AA902CF}"/>
              </a:ext>
            </a:extLst>
          </p:cNvPr>
          <p:cNvSpPr>
            <a:spLocks noGrp="1"/>
          </p:cNvSpPr>
          <p:nvPr>
            <p:ph type="title"/>
          </p:nvPr>
        </p:nvSpPr>
        <p:spPr>
          <a:xfrm>
            <a:off x="495300" y="301751"/>
            <a:ext cx="9105900" cy="614673"/>
          </a:xfrm>
        </p:spPr>
        <p:txBody>
          <a:bodyPr rtlCol="0">
            <a:normAutofit/>
          </a:bodyPr>
          <a:lstStyle/>
          <a:p>
            <a:pPr rtl="0"/>
            <a:r>
              <a:rPr lang="en-GB" dirty="0"/>
              <a:t>Public Consultation on Objectives</a:t>
            </a:r>
          </a:p>
        </p:txBody>
      </p:sp>
      <p:sp>
        <p:nvSpPr>
          <p:cNvPr id="2" name="TextBox 1">
            <a:extLst>
              <a:ext uri="{FF2B5EF4-FFF2-40B4-BE49-F238E27FC236}">
                <a16:creationId xmlns:a16="http://schemas.microsoft.com/office/drawing/2014/main" id="{9490DE96-15D5-4C93-C13E-88CE7FEC7F93}"/>
              </a:ext>
            </a:extLst>
          </p:cNvPr>
          <p:cNvSpPr txBox="1"/>
          <p:nvPr/>
        </p:nvSpPr>
        <p:spPr>
          <a:xfrm>
            <a:off x="495300" y="1213009"/>
            <a:ext cx="11318748" cy="3754874"/>
          </a:xfrm>
          <a:prstGeom prst="rect">
            <a:avLst/>
          </a:prstGeom>
          <a:noFill/>
        </p:spPr>
        <p:txBody>
          <a:bodyPr wrap="square" rtlCol="0">
            <a:spAutoFit/>
          </a:bodyPr>
          <a:lstStyle/>
          <a:p>
            <a:r>
              <a:rPr lang="en-GB" sz="2000" dirty="0">
                <a:solidFill>
                  <a:schemeClr val="bg1"/>
                </a:solidFill>
              </a:rPr>
              <a:t>The public consultation exercise was carried out between the 10</a:t>
            </a:r>
            <a:r>
              <a:rPr lang="en-GB" sz="2000" baseline="30000" dirty="0">
                <a:solidFill>
                  <a:schemeClr val="bg1"/>
                </a:solidFill>
              </a:rPr>
              <a:t>th</a:t>
            </a:r>
            <a:r>
              <a:rPr lang="en-GB" sz="2000" dirty="0">
                <a:solidFill>
                  <a:schemeClr val="bg1"/>
                </a:solidFill>
              </a:rPr>
              <a:t> of October 2024 and the 6</a:t>
            </a:r>
            <a:r>
              <a:rPr lang="en-GB" sz="2000" baseline="30000" dirty="0">
                <a:solidFill>
                  <a:schemeClr val="bg1"/>
                </a:solidFill>
              </a:rPr>
              <a:t>th</a:t>
            </a:r>
            <a:r>
              <a:rPr lang="en-GB" sz="2000" dirty="0">
                <a:solidFill>
                  <a:schemeClr val="bg1"/>
                </a:solidFill>
              </a:rPr>
              <a:t> November 2024 and generated nine public submissions. </a:t>
            </a:r>
          </a:p>
          <a:p>
            <a:endParaRPr lang="en-GB" sz="2000" dirty="0">
              <a:solidFill>
                <a:schemeClr val="bg1"/>
              </a:solidFill>
            </a:endParaRPr>
          </a:p>
          <a:p>
            <a:r>
              <a:rPr lang="en-GB" sz="2000" dirty="0">
                <a:solidFill>
                  <a:schemeClr val="bg1"/>
                </a:solidFill>
              </a:rPr>
              <a:t>Five of the submissions were by private individuals </a:t>
            </a:r>
          </a:p>
          <a:p>
            <a:pPr marL="342900" indent="-342900">
              <a:buFont typeface="Arial" panose="020B0604020202020204" pitchFamily="34" charset="0"/>
              <a:buChar char="•"/>
            </a:pPr>
            <a:endParaRPr lang="en-GB" sz="2000" dirty="0">
              <a:solidFill>
                <a:schemeClr val="bg1"/>
              </a:solidFill>
            </a:endParaRPr>
          </a:p>
          <a:p>
            <a:r>
              <a:rPr lang="en-GB" sz="2000" dirty="0">
                <a:solidFill>
                  <a:schemeClr val="bg1"/>
                </a:solidFill>
              </a:rPr>
              <a:t>Four submissions were by </a:t>
            </a:r>
          </a:p>
          <a:p>
            <a:pPr marL="342900" indent="-342900">
              <a:buFont typeface="Arial" panose="020B0604020202020204" pitchFamily="34" charset="0"/>
              <a:buChar char="•"/>
            </a:pPr>
            <a:r>
              <a:rPr lang="en-GB" sz="2000" dirty="0">
                <a:solidFill>
                  <a:schemeClr val="bg1"/>
                </a:solidFill>
              </a:rPr>
              <a:t>ERA, </a:t>
            </a:r>
          </a:p>
          <a:p>
            <a:pPr marL="342900" indent="-342900">
              <a:buFont typeface="Arial" panose="020B0604020202020204" pitchFamily="34" charset="0"/>
              <a:buChar char="•"/>
            </a:pPr>
            <a:r>
              <a:rPr lang="en-GB" sz="2000" dirty="0" err="1">
                <a:solidFill>
                  <a:schemeClr val="bg1"/>
                </a:solidFill>
              </a:rPr>
              <a:t>Moviment</a:t>
            </a:r>
            <a:r>
              <a:rPr lang="en-GB" sz="2000" dirty="0">
                <a:solidFill>
                  <a:schemeClr val="bg1"/>
                </a:solidFill>
              </a:rPr>
              <a:t> Graffiti, </a:t>
            </a:r>
          </a:p>
          <a:p>
            <a:pPr marL="342900" indent="-342900">
              <a:buFont typeface="Arial" panose="020B0604020202020204" pitchFamily="34" charset="0"/>
              <a:buChar char="•"/>
            </a:pPr>
            <a:r>
              <a:rPr lang="en-GB" sz="2000" dirty="0">
                <a:solidFill>
                  <a:schemeClr val="bg1"/>
                </a:solidFill>
              </a:rPr>
              <a:t>Din l-Art </a:t>
            </a:r>
            <a:r>
              <a:rPr lang="en-GB" sz="2000" dirty="0" err="1">
                <a:solidFill>
                  <a:schemeClr val="bg1"/>
                </a:solidFill>
              </a:rPr>
              <a:t>Helwa</a:t>
            </a:r>
            <a:r>
              <a:rPr lang="en-GB" sz="2000" dirty="0">
                <a:solidFill>
                  <a:schemeClr val="bg1"/>
                </a:solidFill>
              </a:rPr>
              <a:t>, and </a:t>
            </a:r>
          </a:p>
          <a:p>
            <a:pPr marL="342900" indent="-342900">
              <a:buFont typeface="Arial" panose="020B0604020202020204" pitchFamily="34" charset="0"/>
              <a:buChar char="•"/>
            </a:pPr>
            <a:r>
              <a:rPr lang="en-GB" sz="2000" dirty="0" err="1">
                <a:solidFill>
                  <a:schemeClr val="bg1"/>
                </a:solidFill>
              </a:rPr>
              <a:t>Partit</a:t>
            </a:r>
            <a:r>
              <a:rPr lang="en-GB" sz="2000" dirty="0">
                <a:solidFill>
                  <a:schemeClr val="bg1"/>
                </a:solidFill>
              </a:rPr>
              <a:t> </a:t>
            </a:r>
            <a:r>
              <a:rPr lang="en-GB" sz="2000" dirty="0" err="1">
                <a:solidFill>
                  <a:schemeClr val="bg1"/>
                </a:solidFill>
              </a:rPr>
              <a:t>Nazzjonalista</a:t>
            </a: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a:p>
            <a:endParaRPr lang="en-GB" dirty="0"/>
          </a:p>
        </p:txBody>
      </p:sp>
    </p:spTree>
    <p:extLst>
      <p:ext uri="{BB962C8B-B14F-4D97-AF65-F5344CB8AC3E}">
        <p14:creationId xmlns:p14="http://schemas.microsoft.com/office/powerpoint/2010/main" val="3379044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36B50-412C-E626-910A-183742A4F8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8AAE3C-A4CE-2354-BD48-61DF3F85E46C}"/>
              </a:ext>
            </a:extLst>
          </p:cNvPr>
          <p:cNvSpPr>
            <a:spLocks noGrp="1"/>
          </p:cNvSpPr>
          <p:nvPr>
            <p:ph type="title"/>
          </p:nvPr>
        </p:nvSpPr>
        <p:spPr>
          <a:xfrm>
            <a:off x="495300" y="109727"/>
            <a:ext cx="9105900" cy="614673"/>
          </a:xfrm>
        </p:spPr>
        <p:txBody>
          <a:bodyPr rtlCol="0">
            <a:normAutofit/>
          </a:bodyPr>
          <a:lstStyle/>
          <a:p>
            <a:pPr rtl="0"/>
            <a:r>
              <a:rPr lang="en-GB" dirty="0"/>
              <a:t>Main Issues raised by submissions </a:t>
            </a:r>
          </a:p>
        </p:txBody>
      </p:sp>
      <p:sp>
        <p:nvSpPr>
          <p:cNvPr id="2" name="TextBox 1">
            <a:extLst>
              <a:ext uri="{FF2B5EF4-FFF2-40B4-BE49-F238E27FC236}">
                <a16:creationId xmlns:a16="http://schemas.microsoft.com/office/drawing/2014/main" id="{2167528D-3A10-2150-1982-904E24136FDA}"/>
              </a:ext>
            </a:extLst>
          </p:cNvPr>
          <p:cNvSpPr txBox="1"/>
          <p:nvPr/>
        </p:nvSpPr>
        <p:spPr>
          <a:xfrm>
            <a:off x="495300" y="883825"/>
            <a:ext cx="11318748" cy="6217087"/>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chemeClr val="bg1"/>
                </a:solidFill>
              </a:rPr>
              <a:t>The inclusion of ancillary facilities to tourism accommodation as a permitted use in Category 2 &amp; 3 Rural Settlements.</a:t>
            </a: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Objections to the review, as it is intended to accommodate the needs of few individuals.</a:t>
            </a: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Objections to the inclusion of ancillary facilities, as pools and deck areas are not required in order to improve the living standards of dwellings in rural settlements.</a:t>
            </a: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Policy reviews should be aimed at improving the standard of living and sustainable development.</a:t>
            </a: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A context-based approach should be adopted, rather than a one-size-fits-all policy revision.</a:t>
            </a: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No additional development should be permitted on valley sides, ridges, natural habitats, geological features and other environmentally important sites. </a:t>
            </a: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A general presumption against ancillaries which would adversely affect the rural character of the settlement and the take up of undeveloped land.</a:t>
            </a: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Permitted uses should not be extended otherwise the review will be used to sanction illegalities.</a:t>
            </a:r>
          </a:p>
          <a:p>
            <a:endParaRPr lang="en-GB" dirty="0"/>
          </a:p>
        </p:txBody>
      </p:sp>
    </p:spTree>
    <p:extLst>
      <p:ext uri="{BB962C8B-B14F-4D97-AF65-F5344CB8AC3E}">
        <p14:creationId xmlns:p14="http://schemas.microsoft.com/office/powerpoint/2010/main" val="273491726"/>
      </p:ext>
    </p:extLst>
  </p:cSld>
  <p:clrMapOvr>
    <a:masterClrMapping/>
  </p:clrMapOvr>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1_TF78853419_Win32.potx" id="{4B078287-5F8B-4412-8B56-22BABE512007}" vid="{40D3F4AB-D386-4158-AD50-2BEE84BA26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{8B1EF3DA-394D-4D4A-9287-C66BFD373E67}tf78853419_win32</Template>
  <TotalTime>793</TotalTime>
  <Words>1618</Words>
  <Application>Microsoft Office PowerPoint</Application>
  <PresentationFormat>Widescreen</PresentationFormat>
  <Paragraphs>143</Paragraphs>
  <Slides>16</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ArialMT</vt:lpstr>
      <vt:lpstr>Calibri</vt:lpstr>
      <vt:lpstr>Century Gothic</vt:lpstr>
      <vt:lpstr>Franklin Gothic Book</vt:lpstr>
      <vt:lpstr>Franklin Gothic Demi</vt:lpstr>
      <vt:lpstr>Open Sans</vt:lpstr>
      <vt:lpstr>Wingdings</vt:lpstr>
      <vt:lpstr>Theme1</vt:lpstr>
      <vt:lpstr>Partial Local Plan Review of the  2006 Local Plan Policies  for Rural Settlements  Public Consultation Draft </vt:lpstr>
      <vt:lpstr>Introduction</vt:lpstr>
      <vt:lpstr>Background</vt:lpstr>
      <vt:lpstr>Settlement Boundaries in GCLP</vt:lpstr>
      <vt:lpstr>Settlement Boundaries in SMLP</vt:lpstr>
      <vt:lpstr>Settlement Boundaries in NWLP</vt:lpstr>
      <vt:lpstr>Objectives</vt:lpstr>
      <vt:lpstr>Public Consultation on Objectives</vt:lpstr>
      <vt:lpstr>Main Issues raised by submissions </vt:lpstr>
      <vt:lpstr>Policy Revisions – Category 2 Rural Settlements</vt:lpstr>
      <vt:lpstr>Policy Revisions – Category 2 Rural Settlements</vt:lpstr>
      <vt:lpstr>Policy Revisions – Category 2 Rural Settlements</vt:lpstr>
      <vt:lpstr>Policy Revisions – Category 2 Rural Settlements</vt:lpstr>
      <vt:lpstr>Policy Revisions – Category 2 Rural Settlements</vt:lpstr>
      <vt:lpstr>Policy Revisions – Category 3 Rural Settlements</vt:lpstr>
      <vt:lpstr>2nd Stage Public Consultation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Patrick Mifsud</dc:creator>
  <cp:lastModifiedBy>Joseph Scalpello</cp:lastModifiedBy>
  <cp:revision>52</cp:revision>
  <dcterms:created xsi:type="dcterms:W3CDTF">2025-01-17T09:16:22Z</dcterms:created>
  <dcterms:modified xsi:type="dcterms:W3CDTF">2025-03-27T12:56:38Z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3e72ceff-a758-4d25-ba30-ca9d5cdfb284_Enabled">
    <vt:lpwstr>true</vt:lpwstr>
  </property>
  <property fmtid="{D5CDD505-2E9C-101B-9397-08002B2CF9AE}" pid="4" name="MSIP_Label_3e72ceff-a758-4d25-ba30-ca9d5cdfb284_SetDate">
    <vt:lpwstr>2025-03-26T11:37:46Z</vt:lpwstr>
  </property>
  <property fmtid="{D5CDD505-2E9C-101B-9397-08002B2CF9AE}" pid="5" name="MSIP_Label_3e72ceff-a758-4d25-ba30-ca9d5cdfb284_Method">
    <vt:lpwstr>Privileged</vt:lpwstr>
  </property>
  <property fmtid="{D5CDD505-2E9C-101B-9397-08002B2CF9AE}" pid="6" name="MSIP_Label_3e72ceff-a758-4d25-ba30-ca9d5cdfb284_Name">
    <vt:lpwstr>Public</vt:lpwstr>
  </property>
  <property fmtid="{D5CDD505-2E9C-101B-9397-08002B2CF9AE}" pid="7" name="MSIP_Label_3e72ceff-a758-4d25-ba30-ca9d5cdfb284_SiteId">
    <vt:lpwstr>89f0a3f0-9e13-4282-b13a-d2316aab8e93</vt:lpwstr>
  </property>
  <property fmtid="{D5CDD505-2E9C-101B-9397-08002B2CF9AE}" pid="8" name="MSIP_Label_3e72ceff-a758-4d25-ba30-ca9d5cdfb284_ActionId">
    <vt:lpwstr>0af40b8c-fa1f-44dc-a130-bc799145bf29</vt:lpwstr>
  </property>
  <property fmtid="{D5CDD505-2E9C-101B-9397-08002B2CF9AE}" pid="9" name="MSIP_Label_3e72ceff-a758-4d25-ba30-ca9d5cdfb284_ContentBits">
    <vt:lpwstr>0</vt:lpwstr>
  </property>
  <property fmtid="{D5CDD505-2E9C-101B-9397-08002B2CF9AE}" pid="10" name="MSIP_Label_3e72ceff-a758-4d25-ba30-ca9d5cdfb284_Tag">
    <vt:lpwstr>10, 0, 1, 1</vt:lpwstr>
  </property>
</Properties>
</file>