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298" r:id="rId3"/>
    <p:sldId id="303" r:id="rId4"/>
    <p:sldId id="304" r:id="rId5"/>
    <p:sldId id="305" r:id="rId6"/>
    <p:sldId id="306" r:id="rId7"/>
    <p:sldId id="307" r:id="rId8"/>
    <p:sldId id="308" r:id="rId9"/>
    <p:sldId id="309" r:id="rId10"/>
    <p:sldId id="310" r:id="rId11"/>
    <p:sldId id="311" r:id="rId12"/>
    <p:sldId id="300" r:id="rId13"/>
    <p:sldId id="312" r:id="rId14"/>
    <p:sldId id="313" r:id="rId15"/>
    <p:sldId id="314" r:id="rId16"/>
    <p:sldId id="324" r:id="rId17"/>
    <p:sldId id="315" r:id="rId18"/>
    <p:sldId id="316" r:id="rId19"/>
    <p:sldId id="317" r:id="rId20"/>
    <p:sldId id="318" r:id="rId21"/>
    <p:sldId id="319" r:id="rId22"/>
    <p:sldId id="323" r:id="rId23"/>
    <p:sldId id="320" r:id="rId24"/>
    <p:sldId id="292" r:id="rId25"/>
    <p:sldId id="291" r:id="rId26"/>
    <p:sldId id="3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4660"/>
  </p:normalViewPr>
  <p:slideViewPr>
    <p:cSldViewPr snapToGrid="0">
      <p:cViewPr varScale="1">
        <p:scale>
          <a:sx n="108" d="100"/>
          <a:sy n="108" d="100"/>
        </p:scale>
        <p:origin x="5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9080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33342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035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0156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361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6609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484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6511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042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5432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6322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5/12/2025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802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172FEFB-3409-4002-994D-1BBD3B365311}"/>
              </a:ext>
            </a:extLst>
          </p:cNvPr>
          <p:cNvSpPr txBox="1">
            <a:spLocks noGrp="1"/>
          </p:cNvSpPr>
          <p:nvPr>
            <p:ph type="ctrTitle"/>
          </p:nvPr>
        </p:nvSpPr>
        <p:spPr>
          <a:xfrm>
            <a:off x="3722622" y="1298448"/>
            <a:ext cx="7187529" cy="2951819"/>
          </a:xfrm>
        </p:spPr>
        <p:txBody>
          <a:bodyPr anchor="b">
            <a:normAutofit/>
          </a:bodyPr>
          <a:lstStyle/>
          <a:p>
            <a:pPr>
              <a:spcBef>
                <a:spcPts val="1200"/>
              </a:spcBef>
              <a:buClr>
                <a:schemeClr val="accent1"/>
              </a:buClr>
            </a:pPr>
            <a:r>
              <a:rPr lang="en-GB" sz="4900" b="1" spc="0">
                <a:latin typeface="+mn-lt"/>
                <a:ea typeface="+mn-ea"/>
                <a:cs typeface="+mn-cs"/>
              </a:rPr>
              <a:t>Partial Review </a:t>
            </a:r>
            <a:br>
              <a:rPr lang="en-GB" sz="4900" b="1" spc="0">
                <a:latin typeface="+mn-lt"/>
                <a:ea typeface="+mn-ea"/>
                <a:cs typeface="+mn-cs"/>
              </a:rPr>
            </a:br>
            <a:r>
              <a:rPr lang="en-GB" sz="4900" b="1" spc="0">
                <a:latin typeface="+mn-lt"/>
                <a:ea typeface="+mn-ea"/>
                <a:cs typeface="+mn-cs"/>
              </a:rPr>
              <a:t>of the</a:t>
            </a:r>
            <a:br>
              <a:rPr lang="en-GB" sz="4900" b="1" spc="0">
                <a:latin typeface="+mn-lt"/>
                <a:ea typeface="+mn-ea"/>
                <a:cs typeface="+mn-cs"/>
              </a:rPr>
            </a:br>
            <a:r>
              <a:rPr lang="en-GB" sz="4900" b="1" spc="0">
                <a:latin typeface="+mn-lt"/>
                <a:ea typeface="+mn-ea"/>
                <a:cs typeface="+mn-cs"/>
              </a:rPr>
              <a:t>NHLP 2006 for Villa Rosa</a:t>
            </a:r>
          </a:p>
        </p:txBody>
      </p:sp>
      <p:sp>
        <p:nvSpPr>
          <p:cNvPr id="14" name="Rectangle 13">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Subtitle 2">
            <a:extLst>
              <a:ext uri="{FF2B5EF4-FFF2-40B4-BE49-F238E27FC236}">
                <a16:creationId xmlns:a16="http://schemas.microsoft.com/office/drawing/2014/main" id="{21F9CC04-3DEF-42A0-8A0A-736F86AE9A84}"/>
              </a:ext>
            </a:extLst>
          </p:cNvPr>
          <p:cNvSpPr txBox="1">
            <a:spLocks noGrp="1"/>
          </p:cNvSpPr>
          <p:nvPr>
            <p:ph type="subTitle" idx="1"/>
          </p:nvPr>
        </p:nvSpPr>
        <p:spPr>
          <a:xfrm>
            <a:off x="3722622" y="5006150"/>
            <a:ext cx="8208966" cy="1089849"/>
          </a:xfrm>
        </p:spPr>
        <p:txBody>
          <a:bodyPr anchor="t">
            <a:noAutofit/>
          </a:bodyPr>
          <a:lstStyle/>
          <a:p>
            <a:pPr algn="just" rtl="0"/>
            <a:r>
              <a:rPr lang="en-GB" sz="2000" dirty="0"/>
              <a:t>Presentation to the Parliamentary Standing Committee for the Environment, Climate Change and Development Planning</a:t>
            </a:r>
          </a:p>
          <a:p>
            <a:pPr rtl="0"/>
            <a:r>
              <a:rPr lang="en-GB" sz="2000" dirty="0"/>
              <a:t>14</a:t>
            </a:r>
            <a:r>
              <a:rPr lang="en-GB" sz="2000" baseline="30000" dirty="0"/>
              <a:t>th</a:t>
            </a:r>
            <a:r>
              <a:rPr lang="en-GB" sz="2000" dirty="0"/>
              <a:t> May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392C-5616-001D-0D09-F62386A63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654BE-B4E0-AC6B-8E50-6D8EA1963387}"/>
              </a:ext>
            </a:extLst>
          </p:cNvPr>
          <p:cNvSpPr>
            <a:spLocks noGrp="1"/>
          </p:cNvSpPr>
          <p:nvPr>
            <p:ph type="title"/>
          </p:nvPr>
        </p:nvSpPr>
        <p:spPr/>
        <p:txBody>
          <a:bodyPr/>
          <a:lstStyle/>
          <a:p>
            <a:r>
              <a:rPr lang="en-GB" dirty="0"/>
              <a:t>Current Policy – SPED 2015</a:t>
            </a:r>
          </a:p>
        </p:txBody>
      </p:sp>
      <p:sp>
        <p:nvSpPr>
          <p:cNvPr id="3" name="Content Placeholder 2">
            <a:extLst>
              <a:ext uri="{FF2B5EF4-FFF2-40B4-BE49-F238E27FC236}">
                <a16:creationId xmlns:a16="http://schemas.microsoft.com/office/drawing/2014/main" id="{E815D884-19C6-BE81-DC17-B3E83F80C0E3}"/>
              </a:ext>
            </a:extLst>
          </p:cNvPr>
          <p:cNvSpPr>
            <a:spLocks noGrp="1"/>
          </p:cNvSpPr>
          <p:nvPr>
            <p:ph idx="1"/>
          </p:nvPr>
        </p:nvSpPr>
        <p:spPr/>
        <p:txBody>
          <a:bodyPr>
            <a:normAutofit/>
          </a:bodyPr>
          <a:lstStyle/>
          <a:p>
            <a:pPr marL="450215" indent="-412115" algn="just">
              <a:lnSpc>
                <a:spcPct val="150000"/>
              </a:lnSpc>
            </a:pPr>
            <a:r>
              <a:rPr lang="en-GB" dirty="0">
                <a:effectLst/>
                <a:latin typeface="Calibri" panose="020F0502020204030204" pitchFamily="34" charset="0"/>
                <a:ea typeface="Times New Roman" panose="02020603050405020304" pitchFamily="18" charset="0"/>
              </a:rPr>
              <a:t>Furthermore, account must be taken of policies TO4.3, UO4.3, UO4.6 and UO4.7 which require improvement in the quality and quantity of utilities infrastructure, design of buildings and infrastructure to make efficient use of energy and resources and reduce waste, the integration of the requirements of people with special needs in the design of buildings and sustainable urban drainage systems.</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7720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0B575-EE07-FF16-32AB-141136FF0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28B7D-C4A8-C4A7-049C-B93908FA56B4}"/>
              </a:ext>
            </a:extLst>
          </p:cNvPr>
          <p:cNvSpPr txBox="1">
            <a:spLocks noGrp="1"/>
          </p:cNvSpPr>
          <p:nvPr>
            <p:ph type="title"/>
          </p:nvPr>
        </p:nvSpPr>
        <p:spPr/>
        <p:txBody>
          <a:bodyPr/>
          <a:lstStyle/>
          <a:p>
            <a:pPr lvl="0"/>
            <a:r>
              <a:rPr lang="en-GB" dirty="0"/>
              <a:t>Current Policy – NHLP 2006</a:t>
            </a:r>
          </a:p>
        </p:txBody>
      </p:sp>
      <p:sp>
        <p:nvSpPr>
          <p:cNvPr id="3" name="Content Placeholder 2">
            <a:extLst>
              <a:ext uri="{FF2B5EF4-FFF2-40B4-BE49-F238E27FC236}">
                <a16:creationId xmlns:a16="http://schemas.microsoft.com/office/drawing/2014/main" id="{B4DDA765-D33E-45B2-4FB8-9751CF168AE2}"/>
              </a:ext>
            </a:extLst>
          </p:cNvPr>
          <p:cNvSpPr txBox="1">
            <a:spLocks noGrp="1"/>
          </p:cNvSpPr>
          <p:nvPr>
            <p:ph idx="1"/>
          </p:nvPr>
        </p:nvSpPr>
        <p:spPr>
          <a:xfrm>
            <a:off x="3869265" y="393897"/>
            <a:ext cx="7315200" cy="4517738"/>
          </a:xfrm>
        </p:spPr>
        <p:txBody>
          <a:bodyPr/>
          <a:lstStyle/>
          <a:p>
            <a:pPr lvl="0">
              <a:lnSpc>
                <a:spcPct val="70000"/>
              </a:lnSpc>
            </a:pPr>
            <a:endParaRPr lang="en-GB" sz="1700" dirty="0"/>
          </a:p>
          <a:p>
            <a:pPr marL="0" lvl="0" indent="0">
              <a:lnSpc>
                <a:spcPct val="70000"/>
              </a:lnSpc>
              <a:buNone/>
            </a:pPr>
            <a:endParaRPr lang="en-GB" sz="1700" dirty="0"/>
          </a:p>
        </p:txBody>
      </p:sp>
      <p:sp>
        <p:nvSpPr>
          <p:cNvPr id="7" name="Content Placeholder 2">
            <a:extLst>
              <a:ext uri="{FF2B5EF4-FFF2-40B4-BE49-F238E27FC236}">
                <a16:creationId xmlns:a16="http://schemas.microsoft.com/office/drawing/2014/main" id="{1437BA47-7C9E-414C-A524-5AED4DD8E697}"/>
              </a:ext>
            </a:extLst>
          </p:cNvPr>
          <p:cNvSpPr txBox="1">
            <a:spLocks/>
          </p:cNvSpPr>
          <p:nvPr/>
        </p:nvSpPr>
        <p:spPr>
          <a:xfrm>
            <a:off x="3789367" y="928225"/>
            <a:ext cx="7891326" cy="4992406"/>
          </a:xfrm>
          <a:prstGeom prst="rect">
            <a:avLst/>
          </a:prstGeom>
        </p:spPr>
        <p:txBody>
          <a:bodyPr vert="horz" lIns="91440" tIns="45720" rIns="91440" bIns="45720" rtlCol="0" anchor="ctr">
            <a:normAutofit fontScale="850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50000"/>
              </a:lnSpc>
            </a:pPr>
            <a:r>
              <a:rPr lang="en-GB" b="1" dirty="0">
                <a:latin typeface="Calibri" panose="020F0502020204030204" pitchFamily="34" charset="0"/>
                <a:cs typeface="Calibri" panose="020F0502020204030204" pitchFamily="34" charset="0"/>
              </a:rPr>
              <a:t>Zone A:</a:t>
            </a:r>
            <a:r>
              <a:rPr lang="en-GB" dirty="0">
                <a:latin typeface="Calibri" panose="020F0502020204030204" pitchFamily="34" charset="0"/>
                <a:cs typeface="Calibri" panose="020F0502020204030204" pitchFamily="34" charset="0"/>
              </a:rPr>
              <a:t> High density tourism and leisure uses on four floors from the lower road level with public carpark</a:t>
            </a:r>
          </a:p>
          <a:p>
            <a:pPr>
              <a:lnSpc>
                <a:spcPct val="150000"/>
              </a:lnSpc>
            </a:pPr>
            <a:r>
              <a:rPr lang="en-GB" b="1" dirty="0">
                <a:latin typeface="Calibri" panose="020F0502020204030204" pitchFamily="34" charset="0"/>
                <a:cs typeface="Calibri" panose="020F0502020204030204" pitchFamily="34" charset="0"/>
              </a:rPr>
              <a:t>Zone B: </a:t>
            </a:r>
            <a:r>
              <a:rPr lang="en-GB" dirty="0">
                <a:latin typeface="Calibri" panose="020F0502020204030204" pitchFamily="34" charset="0"/>
                <a:cs typeface="Calibri" panose="020F0502020204030204" pitchFamily="34" charset="0"/>
              </a:rPr>
              <a:t>High density tourism and leisure uses  on six floors plus overlying penthouse but without semi-basement terracing down to two floors without semi-basement</a:t>
            </a:r>
          </a:p>
          <a:p>
            <a:pPr>
              <a:lnSpc>
                <a:spcPct val="150000"/>
              </a:lnSpc>
            </a:pPr>
            <a:r>
              <a:rPr lang="en-GB" b="1" dirty="0">
                <a:latin typeface="Calibri" panose="020F0502020204030204" pitchFamily="34" charset="0"/>
                <a:cs typeface="Calibri" panose="020F0502020204030204" pitchFamily="34" charset="0"/>
              </a:rPr>
              <a:t>Zone C: </a:t>
            </a:r>
            <a:r>
              <a:rPr lang="en-GB" dirty="0">
                <a:latin typeface="Calibri" panose="020F0502020204030204" pitchFamily="34" charset="0"/>
                <a:cs typeface="Calibri" panose="020F0502020204030204" pitchFamily="34" charset="0"/>
              </a:rPr>
              <a:t>Low density catering, retail and leisure uses on two floors with 50% site coverage and managed public access</a:t>
            </a:r>
          </a:p>
          <a:p>
            <a:pPr>
              <a:lnSpc>
                <a:spcPct val="150000"/>
              </a:lnSpc>
            </a:pPr>
            <a:r>
              <a:rPr lang="en-GB" b="1" dirty="0">
                <a:latin typeface="Calibri" panose="020F0502020204030204" pitchFamily="34" charset="0"/>
                <a:cs typeface="Calibri" panose="020F0502020204030204" pitchFamily="34" charset="0"/>
              </a:rPr>
              <a:t>Zone F: </a:t>
            </a:r>
            <a:r>
              <a:rPr lang="en-GB" dirty="0">
                <a:latin typeface="Calibri" panose="020F0502020204030204" pitchFamily="34" charset="0"/>
                <a:cs typeface="Calibri" panose="020F0502020204030204" pitchFamily="34" charset="0"/>
              </a:rPr>
              <a:t>Low density tourism/residential accommodation with a maximum of 15 bungalows on 170sqm built footprint each and total site coverage of 25% and managed access</a:t>
            </a:r>
          </a:p>
          <a:p>
            <a:pPr>
              <a:lnSpc>
                <a:spcPct val="150000"/>
              </a:lnSpc>
            </a:pPr>
            <a:r>
              <a:rPr lang="en-GB" sz="2000" b="1" dirty="0">
                <a:solidFill>
                  <a:schemeClr val="tx1">
                    <a:lumMod val="65000"/>
                    <a:lumOff val="35000"/>
                  </a:schemeClr>
                </a:solidFill>
                <a:latin typeface="Calibri" panose="020F0502020204030204" pitchFamily="34" charset="0"/>
              </a:rPr>
              <a:t>Zones D, E and H</a:t>
            </a:r>
            <a:r>
              <a:rPr lang="en-GB" sz="2000" dirty="0">
                <a:solidFill>
                  <a:schemeClr val="tx1">
                    <a:lumMod val="65000"/>
                    <a:lumOff val="35000"/>
                  </a:schemeClr>
                </a:solidFill>
                <a:latin typeface="Calibri" panose="020F0502020204030204" pitchFamily="34" charset="0"/>
              </a:rPr>
              <a:t>:  safeguard the villa and its immediate garden settings</a:t>
            </a:r>
          </a:p>
          <a:p>
            <a:pPr>
              <a:lnSpc>
                <a:spcPct val="150000"/>
              </a:lnSpc>
            </a:pPr>
            <a:r>
              <a:rPr lang="en-GB" b="1" dirty="0">
                <a:latin typeface="Calibri" panose="020F0502020204030204" pitchFamily="34" charset="0"/>
                <a:cs typeface="Calibri" panose="020F0502020204030204" pitchFamily="34" charset="0"/>
              </a:rPr>
              <a:t>Zone G</a:t>
            </a:r>
            <a:r>
              <a:rPr lang="en-GB" dirty="0">
                <a:latin typeface="Calibri" panose="020F0502020204030204" pitchFamily="34" charset="0"/>
                <a:cs typeface="Calibri" panose="020F0502020204030204" pitchFamily="34" charset="0"/>
              </a:rPr>
              <a:t>: semi-pedestrianisation of St. George’s Bay shoreline</a:t>
            </a:r>
          </a:p>
          <a:p>
            <a:pPr marL="0" indent="0">
              <a:buFont typeface="Wingdings 2" pitchFamily="18" charset="2"/>
              <a:buNone/>
            </a:pPr>
            <a:endParaRPr lang="en-GB" dirty="0"/>
          </a:p>
        </p:txBody>
      </p:sp>
    </p:spTree>
    <p:extLst>
      <p:ext uri="{BB962C8B-B14F-4D97-AF65-F5344CB8AC3E}">
        <p14:creationId xmlns:p14="http://schemas.microsoft.com/office/powerpoint/2010/main" val="135490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876-EFC8-4FAD-B82E-076C04D065CF}"/>
              </a:ext>
            </a:extLst>
          </p:cNvPr>
          <p:cNvSpPr txBox="1">
            <a:spLocks noGrp="1"/>
          </p:cNvSpPr>
          <p:nvPr>
            <p:ph type="title"/>
          </p:nvPr>
        </p:nvSpPr>
        <p:spPr/>
        <p:txBody>
          <a:bodyPr/>
          <a:lstStyle/>
          <a:p>
            <a:pPr lvl="0"/>
            <a:r>
              <a:rPr lang="en-GB" dirty="0"/>
              <a:t>Current Policy – NHLP 2006</a:t>
            </a:r>
          </a:p>
        </p:txBody>
      </p:sp>
      <p:sp>
        <p:nvSpPr>
          <p:cNvPr id="3" name="Content Placeholder 2">
            <a:extLst>
              <a:ext uri="{FF2B5EF4-FFF2-40B4-BE49-F238E27FC236}">
                <a16:creationId xmlns:a16="http://schemas.microsoft.com/office/drawing/2014/main" id="{95D8DEDA-FBAE-446B-B215-6322444D4C97}"/>
              </a:ext>
            </a:extLst>
          </p:cNvPr>
          <p:cNvSpPr txBox="1">
            <a:spLocks noGrp="1"/>
          </p:cNvSpPr>
          <p:nvPr>
            <p:ph idx="1"/>
          </p:nvPr>
        </p:nvSpPr>
        <p:spPr>
          <a:xfrm>
            <a:off x="3869265" y="393897"/>
            <a:ext cx="7315200" cy="4517738"/>
          </a:xfrm>
        </p:spPr>
        <p:txBody>
          <a:bodyPr/>
          <a:lstStyle/>
          <a:p>
            <a:pPr lvl="0">
              <a:lnSpc>
                <a:spcPct val="70000"/>
              </a:lnSpc>
            </a:pPr>
            <a:endParaRPr lang="en-GB" sz="1700" dirty="0"/>
          </a:p>
          <a:p>
            <a:pPr marL="0" lvl="0" indent="0">
              <a:lnSpc>
                <a:spcPct val="70000"/>
              </a:lnSpc>
              <a:buNone/>
            </a:pPr>
            <a:endParaRPr lang="en-GB" sz="1700" dirty="0"/>
          </a:p>
        </p:txBody>
      </p:sp>
      <p:pic>
        <p:nvPicPr>
          <p:cNvPr id="4" name="Picture 3">
            <a:extLst>
              <a:ext uri="{FF2B5EF4-FFF2-40B4-BE49-F238E27FC236}">
                <a16:creationId xmlns:a16="http://schemas.microsoft.com/office/drawing/2014/main" id="{528B32B9-6037-F7C1-4222-A425C20CA614}"/>
              </a:ext>
            </a:extLst>
          </p:cNvPr>
          <p:cNvPicPr>
            <a:picLocks noChangeAspect="1"/>
          </p:cNvPicPr>
          <p:nvPr/>
        </p:nvPicPr>
        <p:blipFill>
          <a:blip r:embed="rId2"/>
          <a:stretch>
            <a:fillRect/>
          </a:stretch>
        </p:blipFill>
        <p:spPr>
          <a:xfrm>
            <a:off x="3577700" y="735291"/>
            <a:ext cx="8149701" cy="57300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D415-2661-E075-58A6-333D430D2AAE}"/>
              </a:ext>
            </a:extLst>
          </p:cNvPr>
          <p:cNvSpPr>
            <a:spLocks noGrp="1"/>
          </p:cNvSpPr>
          <p:nvPr>
            <p:ph type="title"/>
          </p:nvPr>
        </p:nvSpPr>
        <p:spPr/>
        <p:txBody>
          <a:bodyPr/>
          <a:lstStyle/>
          <a:p>
            <a:r>
              <a:rPr lang="en-GB" dirty="0"/>
              <a:t>Current Policy – FAR 2014</a:t>
            </a:r>
          </a:p>
        </p:txBody>
      </p:sp>
      <p:sp>
        <p:nvSpPr>
          <p:cNvPr id="3" name="Content Placeholder 2">
            <a:extLst>
              <a:ext uri="{FF2B5EF4-FFF2-40B4-BE49-F238E27FC236}">
                <a16:creationId xmlns:a16="http://schemas.microsoft.com/office/drawing/2014/main" id="{2F0896A7-FF58-8125-6EFC-7856D9F24FFC}"/>
              </a:ext>
            </a:extLst>
          </p:cNvPr>
          <p:cNvSpPr>
            <a:spLocks noGrp="1"/>
          </p:cNvSpPr>
          <p:nvPr>
            <p:ph idx="1"/>
          </p:nvPr>
        </p:nvSpPr>
        <p:spPr/>
        <p:txBody>
          <a:bodyPr/>
          <a:lstStyle/>
          <a:p>
            <a:pPr algn="just">
              <a:lnSpc>
                <a:spcPct val="150000"/>
              </a:lnSpc>
            </a:pPr>
            <a:r>
              <a:rPr lang="en-GB" dirty="0">
                <a:effectLst/>
                <a:latin typeface="Calibri" panose="020F0502020204030204" pitchFamily="34" charset="0"/>
                <a:ea typeface="Times New Roman" panose="02020603050405020304" pitchFamily="18" charset="0"/>
                <a:cs typeface="Calibri" panose="020F0502020204030204" pitchFamily="34" charset="0"/>
              </a:rPr>
              <a:t>The objectives of this planning policy guidance are, amongst others, to define a tall building and indicate preferred uses and appropriate strategic locations for tall buildings. The policy defined a tall building as higher than 10 floors, </a:t>
            </a:r>
            <a:r>
              <a:rPr lang="en-GB" u="sng" dirty="0">
                <a:effectLst/>
                <a:latin typeface="Calibri" panose="020F0502020204030204" pitchFamily="34" charset="0"/>
                <a:ea typeface="Times New Roman" panose="02020603050405020304" pitchFamily="18" charset="0"/>
                <a:cs typeface="Calibri" panose="020F0502020204030204" pitchFamily="34" charset="0"/>
              </a:rPr>
              <a:t>included hotels in the list of preferred uses for tall buildings and identified the locality of Paceville as an appropriate location for tall buildings</a:t>
            </a:r>
            <a:r>
              <a:rPr lang="en-GB" dirty="0">
                <a:effectLst/>
                <a:latin typeface="Calibri" panose="020F0502020204030204" pitchFamily="34" charset="0"/>
                <a:ea typeface="Times New Roman" panose="02020603050405020304" pitchFamily="18" charset="0"/>
                <a:cs typeface="Calibri" panose="020F0502020204030204" pitchFamily="34" charset="0"/>
              </a:rPr>
              <a:t> with a preference for the tourism and entertainment zones designated in the Local Plan. Paceville’s hotel and entertainment zones include the Villa Rosa site. </a:t>
            </a:r>
          </a:p>
          <a:p>
            <a:endParaRPr lang="en-GB" dirty="0"/>
          </a:p>
        </p:txBody>
      </p:sp>
    </p:spTree>
    <p:extLst>
      <p:ext uri="{BB962C8B-B14F-4D97-AF65-F5344CB8AC3E}">
        <p14:creationId xmlns:p14="http://schemas.microsoft.com/office/powerpoint/2010/main" val="2743907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E6FD-DE3D-A67B-DD95-8F35A9747F1F}"/>
              </a:ext>
            </a:extLst>
          </p:cNvPr>
          <p:cNvSpPr>
            <a:spLocks noGrp="1"/>
          </p:cNvSpPr>
          <p:nvPr>
            <p:ph type="title"/>
          </p:nvPr>
        </p:nvSpPr>
        <p:spPr/>
        <p:txBody>
          <a:bodyPr/>
          <a:lstStyle/>
          <a:p>
            <a:r>
              <a:rPr lang="en-GB" dirty="0"/>
              <a:t>Current Policy – Hotels Heights Policy 2014</a:t>
            </a:r>
          </a:p>
        </p:txBody>
      </p:sp>
      <p:sp>
        <p:nvSpPr>
          <p:cNvPr id="3" name="Content Placeholder 2">
            <a:extLst>
              <a:ext uri="{FF2B5EF4-FFF2-40B4-BE49-F238E27FC236}">
                <a16:creationId xmlns:a16="http://schemas.microsoft.com/office/drawing/2014/main" id="{5484A42E-E3CB-901A-F537-E994AFEB7BB9}"/>
              </a:ext>
            </a:extLst>
          </p:cNvPr>
          <p:cNvSpPr>
            <a:spLocks noGrp="1"/>
          </p:cNvSpPr>
          <p:nvPr>
            <p:ph idx="1"/>
          </p:nvPr>
        </p:nvSpPr>
        <p:spPr/>
        <p:txBody>
          <a:bodyPr>
            <a:normAutofit/>
          </a:bodyPr>
          <a:lstStyle/>
          <a:p>
            <a:pPr algn="just"/>
            <a:r>
              <a:rPr lang="en-GB" dirty="0">
                <a:effectLst/>
                <a:latin typeface="Calibri" panose="020F0502020204030204" pitchFamily="34" charset="0"/>
                <a:ea typeface="Times New Roman" panose="02020603050405020304" pitchFamily="18" charset="0"/>
              </a:rPr>
              <a:t>In the case of 3/4/5-star hotels, two additional floors over and above the number of floors permitted in the Local Plan could be considered under specified conditions. </a:t>
            </a:r>
          </a:p>
          <a:p>
            <a:pPr algn="just"/>
            <a:r>
              <a:rPr lang="en-GB" dirty="0">
                <a:effectLst/>
                <a:latin typeface="Calibri" panose="020F0502020204030204" pitchFamily="34" charset="0"/>
                <a:ea typeface="Times New Roman" panose="02020603050405020304" pitchFamily="18" charset="0"/>
              </a:rPr>
              <a:t>The allowable height of the hotel building could be more than two additional floors over and above the height limitation permitted in the Local Plan provided that the site area is not less than 5,000sqm or is surrounded by existing or planned roads or the site accommodates standalone buildings. </a:t>
            </a:r>
          </a:p>
          <a:p>
            <a:pPr algn="just"/>
            <a:r>
              <a:rPr lang="en-GB" dirty="0">
                <a:effectLst/>
                <a:latin typeface="Calibri" panose="020F0502020204030204" pitchFamily="34" charset="0"/>
                <a:ea typeface="Times New Roman" panose="02020603050405020304" pitchFamily="18" charset="0"/>
              </a:rPr>
              <a:t>Zones A and B allocated for high density tourism development on the 2006 Villa Rosa Urban Design Concept Map PV4, July 2006 are larger than 5,000sqm, or have potential to accommodate a standalone building. </a:t>
            </a:r>
            <a:r>
              <a:rPr lang="en-GB" u="sng" dirty="0">
                <a:effectLst/>
                <a:latin typeface="Calibri" panose="020F0502020204030204" pitchFamily="34" charset="0"/>
                <a:ea typeface="Times New Roman" panose="02020603050405020304" pitchFamily="18" charset="0"/>
              </a:rPr>
              <a:t>Therefore, for these two zones, in principle, current policies set no capping on building heights, and consequently the gross developable floorspace</a:t>
            </a:r>
            <a:r>
              <a:rPr lang="en-GB" dirty="0">
                <a:effectLst/>
                <a:latin typeface="Calibri" panose="020F0502020204030204" pitchFamily="34" charset="0"/>
                <a:ea typeface="Times New Roman" panose="02020603050405020304" pitchFamily="18" charset="0"/>
              </a:rPr>
              <a:t>.</a:t>
            </a:r>
            <a:endParaRPr lang="en-GB" dirty="0"/>
          </a:p>
        </p:txBody>
      </p:sp>
    </p:spTree>
    <p:extLst>
      <p:ext uri="{BB962C8B-B14F-4D97-AF65-F5344CB8AC3E}">
        <p14:creationId xmlns:p14="http://schemas.microsoft.com/office/powerpoint/2010/main" val="2737462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FE2A-78DF-671F-F6B5-C5178A709782}"/>
              </a:ext>
            </a:extLst>
          </p:cNvPr>
          <p:cNvSpPr>
            <a:spLocks noGrp="1"/>
          </p:cNvSpPr>
          <p:nvPr>
            <p:ph type="title"/>
          </p:nvPr>
        </p:nvSpPr>
        <p:spPr/>
        <p:txBody>
          <a:bodyPr/>
          <a:lstStyle/>
          <a:p>
            <a:r>
              <a:rPr lang="en-GB" dirty="0"/>
              <a:t>Revised Policy NHPV 13</a:t>
            </a:r>
          </a:p>
        </p:txBody>
      </p:sp>
      <p:sp>
        <p:nvSpPr>
          <p:cNvPr id="3" name="Content Placeholder 2">
            <a:extLst>
              <a:ext uri="{FF2B5EF4-FFF2-40B4-BE49-F238E27FC236}">
                <a16:creationId xmlns:a16="http://schemas.microsoft.com/office/drawing/2014/main" id="{9C83CC0E-1052-69C9-3C3D-113F5A32EC81}"/>
              </a:ext>
            </a:extLst>
          </p:cNvPr>
          <p:cNvSpPr>
            <a:spLocks noGrp="1"/>
          </p:cNvSpPr>
          <p:nvPr>
            <p:ph idx="1"/>
          </p:nvPr>
        </p:nvSpPr>
        <p:spPr/>
        <p:txBody>
          <a:bodyPr>
            <a:normAutofit fontScale="85000" lnSpcReduction="10000"/>
          </a:bodyPr>
          <a:lstStyle/>
          <a:p>
            <a:pPr algn="just">
              <a:lnSpc>
                <a:spcPct val="150000"/>
              </a:lnSpc>
            </a:pPr>
            <a:r>
              <a:rPr lang="en-GB" dirty="0">
                <a:latin typeface="Calibri" panose="020F0502020204030204" pitchFamily="34" charset="0"/>
                <a:cs typeface="Calibri" panose="020F0502020204030204" pitchFamily="34" charset="0"/>
              </a:rPr>
              <a:t>Policy NHPV13 in this partial review shall replace the provisions of the 2006 policy NHPV13 – Villa Rosa and the provisions of 2006 policies NHTR14, NHPV01, NHPV03, NHPV07 and NHPV09, in so far as they relate to the Villa Rosa site as identified in this review. </a:t>
            </a:r>
          </a:p>
          <a:p>
            <a:pPr algn="just">
              <a:lnSpc>
                <a:spcPct val="150000"/>
              </a:lnSpc>
            </a:pPr>
            <a:r>
              <a:rPr lang="en-GB" dirty="0">
                <a:latin typeface="Calibri" panose="020F0502020204030204" pitchFamily="34" charset="0"/>
                <a:cs typeface="Calibri" panose="020F0502020204030204" pitchFamily="34" charset="0"/>
              </a:rPr>
              <a:t>The provisions of revised Villa Rosa Urban Design Concept Map PV4 in this report shall replace the Villa Rosa Urban Design Concept Map PV4 in the 2006 North Harbours Local Plan.</a:t>
            </a:r>
          </a:p>
          <a:p>
            <a:pPr algn="just">
              <a:lnSpc>
                <a:spcPct val="150000"/>
              </a:lnSpc>
            </a:pPr>
            <a:r>
              <a:rPr lang="en-GB" dirty="0">
                <a:latin typeface="Calibri" panose="020F0502020204030204" pitchFamily="34" charset="0"/>
                <a:cs typeface="Calibri" panose="020F0502020204030204" pitchFamily="34" charset="0"/>
              </a:rPr>
              <a:t>The provisions of revised Villa Rosa Urban Design Concept Map PV4 in this report shall also replace the provisions in the General Transport Strategy Map TR1, Paceville Policy Map PV1; Paceville Building Heights &amp; Urban Design Map PV2; Area of Traffic Restraint Within Paceville Map PV3 in the 2006 North Harbours Local in so far as they relate to the Villa Rosa site as identified in this review.</a:t>
            </a:r>
          </a:p>
        </p:txBody>
      </p:sp>
    </p:spTree>
    <p:extLst>
      <p:ext uri="{BB962C8B-B14F-4D97-AF65-F5344CB8AC3E}">
        <p14:creationId xmlns:p14="http://schemas.microsoft.com/office/powerpoint/2010/main" val="2984024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4845-B83C-A47D-93F7-091AE2E76DC4}"/>
              </a:ext>
            </a:extLst>
          </p:cNvPr>
          <p:cNvSpPr>
            <a:spLocks noGrp="1"/>
          </p:cNvSpPr>
          <p:nvPr>
            <p:ph type="title"/>
          </p:nvPr>
        </p:nvSpPr>
        <p:spPr/>
        <p:txBody>
          <a:bodyPr/>
          <a:lstStyle/>
          <a:p>
            <a:r>
              <a:rPr lang="en-GB" dirty="0"/>
              <a:t>Revised Policy NHPV 13</a:t>
            </a:r>
          </a:p>
        </p:txBody>
      </p:sp>
      <p:sp>
        <p:nvSpPr>
          <p:cNvPr id="3" name="Content Placeholder 2">
            <a:extLst>
              <a:ext uri="{FF2B5EF4-FFF2-40B4-BE49-F238E27FC236}">
                <a16:creationId xmlns:a16="http://schemas.microsoft.com/office/drawing/2014/main" id="{C6297D40-BEA2-C3A9-799A-8F8DB09CE8F4}"/>
              </a:ext>
            </a:extLst>
          </p:cNvPr>
          <p:cNvSpPr>
            <a:spLocks noGrp="1"/>
          </p:cNvSpPr>
          <p:nvPr>
            <p:ph idx="1"/>
          </p:nvPr>
        </p:nvSpPr>
        <p:spPr>
          <a:xfrm>
            <a:off x="3869267" y="864108"/>
            <a:ext cx="7875889" cy="5120640"/>
          </a:xfrm>
        </p:spPr>
        <p:txBody>
          <a:bodyPr/>
          <a:lstStyle/>
          <a:p>
            <a:r>
              <a:rPr lang="en-GB" dirty="0">
                <a:latin typeface="Calibri" panose="020F0502020204030204" pitchFamily="34" charset="0"/>
                <a:cs typeface="Calibri" panose="020F0502020204030204" pitchFamily="34" charset="0"/>
              </a:rPr>
              <a:t>Revised Policy NHPV13 is organised into five components:</a:t>
            </a:r>
          </a:p>
          <a:p>
            <a:pPr lvl="1"/>
            <a:endParaRPr lang="en-GB"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Designation of site</a:t>
            </a:r>
          </a:p>
          <a:p>
            <a:pPr marL="502920" lvl="1" indent="0">
              <a:buNone/>
            </a:pPr>
            <a:endParaRPr lang="en-GB"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Development Strategy </a:t>
            </a:r>
            <a:r>
              <a:rPr lang="en-GB" dirty="0">
                <a:latin typeface="Calibri" panose="020F0502020204030204" pitchFamily="34" charset="0"/>
                <a:cs typeface="Calibri" panose="020F0502020204030204" pitchFamily="34" charset="0"/>
              </a:rPr>
              <a:t>– environmental safeguards, urban design,  impact assessments </a:t>
            </a:r>
          </a:p>
          <a:p>
            <a:pPr marL="502920" lvl="1" indent="0">
              <a:buNone/>
            </a:pPr>
            <a:endParaRPr lang="en-GB"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Implementation Policies </a:t>
            </a:r>
            <a:r>
              <a:rPr lang="en-GB" dirty="0">
                <a:latin typeface="Calibri" panose="020F0502020204030204" pitchFamily="34" charset="0"/>
                <a:cs typeface="Calibri" panose="020F0502020204030204" pitchFamily="34" charset="0"/>
              </a:rPr>
              <a:t>– detailed requirements, public open space, e</a:t>
            </a:r>
            <a:r>
              <a:rPr lang="en-GB" dirty="0"/>
              <a:t>cological area, upper gardens area, Villa Rosa building, pedestrianisation</a:t>
            </a:r>
            <a:r>
              <a:rPr lang="en-GB" dirty="0">
                <a:latin typeface="Calibri" panose="020F0502020204030204" pitchFamily="34" charset="0"/>
                <a:cs typeface="Calibri" panose="020F0502020204030204" pitchFamily="34" charset="0"/>
              </a:rPr>
              <a:t> </a:t>
            </a:r>
          </a:p>
          <a:p>
            <a:pPr marL="502920" lvl="1" indent="0">
              <a:buNone/>
            </a:pPr>
            <a:endParaRPr lang="en-GB" dirty="0">
              <a:latin typeface="Calibri" panose="020F0502020204030204" pitchFamily="34" charset="0"/>
              <a:cs typeface="Calibri" panose="020F0502020204030204" pitchFamily="34" charset="0"/>
            </a:endParaRPr>
          </a:p>
          <a:p>
            <a:pPr lvl="1"/>
            <a:r>
              <a:rPr lang="en-GB" b="1">
                <a:latin typeface="Calibri" panose="020F0502020204030204" pitchFamily="34" charset="0"/>
                <a:cs typeface="Calibri" panose="020F0502020204030204" pitchFamily="34" charset="0"/>
              </a:rPr>
              <a:t>Policy </a:t>
            </a:r>
            <a:r>
              <a:rPr lang="en-GB" b="1" dirty="0">
                <a:latin typeface="Calibri" panose="020F0502020204030204" pitchFamily="34" charset="0"/>
                <a:cs typeface="Calibri" panose="020F0502020204030204" pitchFamily="34" charset="0"/>
              </a:rPr>
              <a:t>Map </a:t>
            </a:r>
            <a:r>
              <a:rPr lang="en-GB" dirty="0">
                <a:latin typeface="Calibri" panose="020F0502020204030204" pitchFamily="34" charset="0"/>
                <a:cs typeface="Calibri" panose="020F0502020204030204" pitchFamily="34" charset="0"/>
              </a:rPr>
              <a:t>– delineation of 12 zones with primary/ancillary land uses and floorspaces for each</a:t>
            </a:r>
          </a:p>
          <a:p>
            <a:pPr marL="502920" lvl="1" indent="0">
              <a:buNone/>
            </a:pPr>
            <a:endParaRPr lang="en-GB"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Development Framework Summary Table</a:t>
            </a:r>
          </a:p>
          <a:p>
            <a:pPr lvl="1"/>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142302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01AA-9B96-CF33-DD56-F102F554AC7A}"/>
              </a:ext>
            </a:extLst>
          </p:cNvPr>
          <p:cNvSpPr>
            <a:spLocks noGrp="1"/>
          </p:cNvSpPr>
          <p:nvPr>
            <p:ph type="title"/>
          </p:nvPr>
        </p:nvSpPr>
        <p:spPr/>
        <p:txBody>
          <a:bodyPr/>
          <a:lstStyle/>
          <a:p>
            <a:r>
              <a:rPr lang="en-GB" dirty="0"/>
              <a:t>Revised Policy NHPV 13 - Designation</a:t>
            </a:r>
          </a:p>
        </p:txBody>
      </p:sp>
      <p:sp>
        <p:nvSpPr>
          <p:cNvPr id="3" name="Content Placeholder 2">
            <a:extLst>
              <a:ext uri="{FF2B5EF4-FFF2-40B4-BE49-F238E27FC236}">
                <a16:creationId xmlns:a16="http://schemas.microsoft.com/office/drawing/2014/main" id="{975F5156-3865-B999-34FD-8776BF42EB8C}"/>
              </a:ext>
            </a:extLst>
          </p:cNvPr>
          <p:cNvSpPr>
            <a:spLocks noGrp="1"/>
          </p:cNvSpPr>
          <p:nvPr>
            <p:ph idx="1"/>
          </p:nvPr>
        </p:nvSpPr>
        <p:spPr/>
        <p:txBody>
          <a:bodyPr/>
          <a:lstStyle/>
          <a:p>
            <a:pPr algn="just"/>
            <a:r>
              <a:rPr lang="en-GB" sz="1800" b="1" dirty="0">
                <a:solidFill>
                  <a:srgbClr val="000000"/>
                </a:solidFill>
                <a:effectLst/>
                <a:latin typeface="Calibri" panose="020F0502020204030204" pitchFamily="34" charset="0"/>
                <a:ea typeface="Times New Roman" panose="02020603050405020304" pitchFamily="18" charset="0"/>
              </a:rPr>
              <a:t>Villa Rosa Regeneration Area designated for a high-quality tourism destination.</a:t>
            </a:r>
          </a:p>
          <a:p>
            <a:pPr algn="just"/>
            <a:endParaRPr lang="en-GB" sz="1800" b="1" dirty="0">
              <a:solidFill>
                <a:srgbClr val="000000"/>
              </a:solidFill>
              <a:latin typeface="Calibri" panose="020F0502020204030204" pitchFamily="34" charset="0"/>
            </a:endParaRPr>
          </a:p>
          <a:p>
            <a:pPr algn="just"/>
            <a:r>
              <a:rPr lang="en-GB" sz="1800" b="1" dirty="0">
                <a:solidFill>
                  <a:srgbClr val="000000"/>
                </a:solidFill>
                <a:effectLst/>
                <a:latin typeface="Calibri" panose="020F0502020204030204" pitchFamily="34" charset="0"/>
                <a:ea typeface="Times New Roman" panose="02020603050405020304" pitchFamily="18" charset="0"/>
              </a:rPr>
              <a:t>Must be designed comprehensively by an integrated master plan approved through a single development application.</a:t>
            </a:r>
          </a:p>
          <a:p>
            <a:pPr algn="just"/>
            <a:endParaRPr lang="en-GB" sz="1800" b="1" dirty="0">
              <a:solidFill>
                <a:srgbClr val="000000"/>
              </a:solidFill>
              <a:latin typeface="Calibri" panose="020F0502020204030204" pitchFamily="34" charset="0"/>
            </a:endParaRPr>
          </a:p>
          <a:p>
            <a:pPr algn="just"/>
            <a:r>
              <a:rPr lang="en-GB" sz="1800" b="1" dirty="0">
                <a:solidFill>
                  <a:srgbClr val="000000"/>
                </a:solidFill>
                <a:effectLst/>
                <a:latin typeface="Calibri" panose="020F0502020204030204" pitchFamily="34" charset="0"/>
                <a:ea typeface="Times New Roman" panose="02020603050405020304" pitchFamily="18" charset="0"/>
              </a:rPr>
              <a:t>Development applications which do not cover all the land area may be considered provided the objective of achieving an integrated master plan is not compromised.</a:t>
            </a:r>
            <a:endParaRPr lang="en-GB" dirty="0"/>
          </a:p>
        </p:txBody>
      </p:sp>
    </p:spTree>
    <p:extLst>
      <p:ext uri="{BB962C8B-B14F-4D97-AF65-F5344CB8AC3E}">
        <p14:creationId xmlns:p14="http://schemas.microsoft.com/office/powerpoint/2010/main" val="314573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F01F-A73F-A157-4922-951867F636F3}"/>
              </a:ext>
            </a:extLst>
          </p:cNvPr>
          <p:cNvSpPr>
            <a:spLocks noGrp="1"/>
          </p:cNvSpPr>
          <p:nvPr>
            <p:ph type="title"/>
          </p:nvPr>
        </p:nvSpPr>
        <p:spPr/>
        <p:txBody>
          <a:bodyPr/>
          <a:lstStyle/>
          <a:p>
            <a:r>
              <a:rPr lang="en-GB" dirty="0"/>
              <a:t>Revised Policy NHPV13 – Strategy </a:t>
            </a:r>
            <a:r>
              <a:rPr lang="en-GB" sz="2800" dirty="0"/>
              <a:t>(Environmental Safeguards)</a:t>
            </a:r>
          </a:p>
        </p:txBody>
      </p:sp>
      <p:sp>
        <p:nvSpPr>
          <p:cNvPr id="3" name="Content Placeholder 2">
            <a:extLst>
              <a:ext uri="{FF2B5EF4-FFF2-40B4-BE49-F238E27FC236}">
                <a16:creationId xmlns:a16="http://schemas.microsoft.com/office/drawing/2014/main" id="{C6CEE8D2-0C27-6CF0-E440-B6817DD3427F}"/>
              </a:ext>
            </a:extLst>
          </p:cNvPr>
          <p:cNvSpPr>
            <a:spLocks noGrp="1"/>
          </p:cNvSpPr>
          <p:nvPr>
            <p:ph idx="1"/>
          </p:nvPr>
        </p:nvSpPr>
        <p:spPr/>
        <p:txBody>
          <a:bodyPr/>
          <a:lstStyle/>
          <a:p>
            <a:pPr algn="just"/>
            <a:r>
              <a:rPr lang="en-GB" sz="1800" b="1" dirty="0">
                <a:solidFill>
                  <a:srgbClr val="000000"/>
                </a:solidFill>
                <a:effectLst/>
                <a:latin typeface="Calibri" panose="020F0502020204030204" pitchFamily="34" charset="0"/>
                <a:ea typeface="Times New Roman" panose="02020603050405020304" pitchFamily="18" charset="0"/>
              </a:rPr>
              <a:t>To ensure that development is strictly located within the site boundaries shown on Map PV4.</a:t>
            </a:r>
          </a:p>
          <a:p>
            <a:pPr algn="just"/>
            <a:r>
              <a:rPr lang="en-GB" sz="1800" b="1" dirty="0">
                <a:solidFill>
                  <a:srgbClr val="000000"/>
                </a:solidFill>
                <a:effectLst/>
                <a:latin typeface="Calibri" panose="020F0502020204030204" pitchFamily="34" charset="0"/>
                <a:ea typeface="Times New Roman" panose="02020603050405020304" pitchFamily="18" charset="0"/>
              </a:rPr>
              <a:t>To open the site shown on Map PV4 for public access and recreational use and ensure public access to the valley.</a:t>
            </a:r>
          </a:p>
          <a:p>
            <a:pPr algn="just"/>
            <a:r>
              <a:rPr lang="en-GB" sz="1800" b="1" dirty="0">
                <a:solidFill>
                  <a:srgbClr val="000000"/>
                </a:solidFill>
                <a:effectLst/>
                <a:latin typeface="Calibri" panose="020F0502020204030204" pitchFamily="34" charset="0"/>
                <a:ea typeface="Times New Roman" panose="02020603050405020304" pitchFamily="18" charset="0"/>
              </a:rPr>
              <a:t>To protect the environmentally sensitive areas, buildings and features within the site shown on Map PV4, particularly the Grade 1 Villa Rosa, the Level 1 </a:t>
            </a:r>
            <a:r>
              <a:rPr lang="en-GB" sz="1800" b="1" dirty="0" err="1">
                <a:solidFill>
                  <a:srgbClr val="000000"/>
                </a:solidFill>
                <a:effectLst/>
                <a:latin typeface="Calibri" panose="020F0502020204030204" pitchFamily="34" charset="0"/>
                <a:ea typeface="Times New Roman" panose="02020603050405020304" pitchFamily="18" charset="0"/>
              </a:rPr>
              <a:t>Harq</a:t>
            </a:r>
            <a:r>
              <a:rPr lang="en-GB" sz="1800" b="1" dirty="0">
                <a:solidFill>
                  <a:srgbClr val="000000"/>
                </a:solidFill>
                <a:effectLst/>
                <a:latin typeface="Calibri" panose="020F0502020204030204" pitchFamily="34" charset="0"/>
                <a:ea typeface="Times New Roman" panose="02020603050405020304" pitchFamily="18" charset="0"/>
              </a:rPr>
              <a:t> </a:t>
            </a:r>
            <a:r>
              <a:rPr lang="en-GB" sz="1800" b="1" dirty="0" err="1">
                <a:solidFill>
                  <a:srgbClr val="000000"/>
                </a:solidFill>
                <a:effectLst/>
                <a:latin typeface="Calibri" panose="020F0502020204030204" pitchFamily="34" charset="0"/>
                <a:ea typeface="Times New Roman" panose="02020603050405020304" pitchFamily="18" charset="0"/>
              </a:rPr>
              <a:t>Hammiem</a:t>
            </a:r>
            <a:r>
              <a:rPr lang="en-GB" sz="1800" b="1" dirty="0">
                <a:solidFill>
                  <a:srgbClr val="000000"/>
                </a:solidFill>
                <a:effectLst/>
                <a:latin typeface="Calibri" panose="020F0502020204030204" pitchFamily="34" charset="0"/>
                <a:ea typeface="Times New Roman" panose="02020603050405020304" pitchFamily="18" charset="0"/>
              </a:rPr>
              <a:t> Cave and its buffer.</a:t>
            </a:r>
          </a:p>
          <a:p>
            <a:pPr algn="just"/>
            <a:r>
              <a:rPr lang="en-GB" sz="1800" b="1" dirty="0">
                <a:solidFill>
                  <a:srgbClr val="000000"/>
                </a:solidFill>
                <a:effectLst/>
                <a:latin typeface="Calibri" panose="020F0502020204030204" pitchFamily="34" charset="0"/>
                <a:ea typeface="Times New Roman" panose="02020603050405020304" pitchFamily="18" charset="0"/>
              </a:rPr>
              <a:t>To ensure that development does not create unacceptable impacts on the environmentally sensitive areas, buildings and features surrounding</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Times New Roman" panose="02020603050405020304" pitchFamily="18" charset="0"/>
              </a:rPr>
              <a:t>the site shown on Map PV4, particularly the military Guardroom, the Level 1 </a:t>
            </a:r>
            <a:r>
              <a:rPr lang="en-GB" sz="1800" b="1" dirty="0" err="1">
                <a:solidFill>
                  <a:srgbClr val="000000"/>
                </a:solidFill>
                <a:effectLst/>
                <a:latin typeface="Calibri" panose="020F0502020204030204" pitchFamily="34" charset="0"/>
                <a:ea typeface="Times New Roman" panose="02020603050405020304" pitchFamily="18" charset="0"/>
              </a:rPr>
              <a:t>Harq</a:t>
            </a:r>
            <a:r>
              <a:rPr lang="en-GB" sz="1800" b="1" dirty="0">
                <a:solidFill>
                  <a:srgbClr val="000000"/>
                </a:solidFill>
                <a:effectLst/>
                <a:latin typeface="Calibri" panose="020F0502020204030204" pitchFamily="34" charset="0"/>
                <a:ea typeface="Times New Roman" panose="02020603050405020304" pitchFamily="18" charset="0"/>
              </a:rPr>
              <a:t> </a:t>
            </a:r>
            <a:r>
              <a:rPr lang="en-GB" sz="1800" b="1" dirty="0" err="1">
                <a:solidFill>
                  <a:srgbClr val="000000"/>
                </a:solidFill>
                <a:effectLst/>
                <a:latin typeface="Calibri" panose="020F0502020204030204" pitchFamily="34" charset="0"/>
                <a:ea typeface="Times New Roman" panose="02020603050405020304" pitchFamily="18" charset="0"/>
              </a:rPr>
              <a:t>Hammiem</a:t>
            </a:r>
            <a:r>
              <a:rPr lang="en-GB" sz="1800" b="1" dirty="0">
                <a:solidFill>
                  <a:srgbClr val="000000"/>
                </a:solidFill>
                <a:effectLst/>
                <a:latin typeface="Calibri" panose="020F0502020204030204" pitchFamily="34" charset="0"/>
                <a:ea typeface="Times New Roman" panose="02020603050405020304" pitchFamily="18" charset="0"/>
              </a:rPr>
              <a:t> Cave and its buffer, and the Level 1 Wied </a:t>
            </a:r>
            <a:r>
              <a:rPr lang="en-GB" sz="1800" b="1" dirty="0" err="1">
                <a:solidFill>
                  <a:srgbClr val="000000"/>
                </a:solidFill>
                <a:effectLst/>
                <a:latin typeface="Calibri" panose="020F0502020204030204" pitchFamily="34" charset="0"/>
                <a:ea typeface="Times New Roman" panose="02020603050405020304" pitchFamily="18" charset="0"/>
              </a:rPr>
              <a:t>Harq</a:t>
            </a:r>
            <a:r>
              <a:rPr lang="en-GB" sz="1800" b="1" dirty="0">
                <a:solidFill>
                  <a:srgbClr val="000000"/>
                </a:solidFill>
                <a:effectLst/>
                <a:latin typeface="Calibri" panose="020F0502020204030204" pitchFamily="34" charset="0"/>
                <a:ea typeface="Times New Roman" panose="02020603050405020304" pitchFamily="18" charset="0"/>
              </a:rPr>
              <a:t> </a:t>
            </a:r>
            <a:r>
              <a:rPr lang="en-GB" sz="1800" b="1" dirty="0" err="1">
                <a:solidFill>
                  <a:srgbClr val="000000"/>
                </a:solidFill>
                <a:effectLst/>
                <a:latin typeface="Calibri" panose="020F0502020204030204" pitchFamily="34" charset="0"/>
                <a:ea typeface="Times New Roman" panose="02020603050405020304" pitchFamily="18" charset="0"/>
              </a:rPr>
              <a:t>Hammiem</a:t>
            </a:r>
            <a:r>
              <a:rPr lang="en-GB" sz="1800" b="1" dirty="0">
                <a:solidFill>
                  <a:srgbClr val="000000"/>
                </a:solidFill>
                <a:effectLst/>
                <a:latin typeface="Calibri" panose="020F0502020204030204" pitchFamily="34" charset="0"/>
                <a:ea typeface="Times New Roman" panose="02020603050405020304" pitchFamily="18" charset="0"/>
              </a:rPr>
              <a:t> Area of Ecological Importance and its buffer.</a:t>
            </a:r>
          </a:p>
          <a:p>
            <a:pPr algn="just"/>
            <a:r>
              <a:rPr lang="en-GB" sz="1800" b="1" dirty="0">
                <a:solidFill>
                  <a:srgbClr val="000000"/>
                </a:solidFill>
                <a:effectLst/>
                <a:latin typeface="Calibri" panose="020F0502020204030204" pitchFamily="34" charset="0"/>
                <a:ea typeface="Times New Roman" panose="02020603050405020304" pitchFamily="18" charset="0"/>
              </a:rPr>
              <a:t>To ensure that development does not create unacceptable impacts on the valley and on St. George’s Bay sunbathing and swimming area. </a:t>
            </a:r>
            <a:endParaRPr lang="en-GB" dirty="0"/>
          </a:p>
        </p:txBody>
      </p:sp>
    </p:spTree>
    <p:extLst>
      <p:ext uri="{BB962C8B-B14F-4D97-AF65-F5344CB8AC3E}">
        <p14:creationId xmlns:p14="http://schemas.microsoft.com/office/powerpoint/2010/main" val="135867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952D-ADC4-A873-1211-59830D769721}"/>
              </a:ext>
            </a:extLst>
          </p:cNvPr>
          <p:cNvSpPr>
            <a:spLocks noGrp="1"/>
          </p:cNvSpPr>
          <p:nvPr>
            <p:ph type="title"/>
          </p:nvPr>
        </p:nvSpPr>
        <p:spPr/>
        <p:txBody>
          <a:bodyPr/>
          <a:lstStyle/>
          <a:p>
            <a:r>
              <a:rPr lang="en-GB" dirty="0"/>
              <a:t>Revised Policy NHPV13 – Strategy</a:t>
            </a:r>
            <a:br>
              <a:rPr lang="en-GB" dirty="0"/>
            </a:br>
            <a:r>
              <a:rPr lang="en-GB" sz="2800" dirty="0"/>
              <a:t>(Urban Design)</a:t>
            </a:r>
            <a:endParaRPr lang="en-GB" dirty="0"/>
          </a:p>
        </p:txBody>
      </p:sp>
      <p:sp>
        <p:nvSpPr>
          <p:cNvPr id="3" name="Content Placeholder 2">
            <a:extLst>
              <a:ext uri="{FF2B5EF4-FFF2-40B4-BE49-F238E27FC236}">
                <a16:creationId xmlns:a16="http://schemas.microsoft.com/office/drawing/2014/main" id="{A78E8FCE-8683-C57B-EEBA-9FA8C3B09488}"/>
              </a:ext>
            </a:extLst>
          </p:cNvPr>
          <p:cNvSpPr>
            <a:spLocks noGrp="1"/>
          </p:cNvSpPr>
          <p:nvPr>
            <p:ph idx="1"/>
          </p:nvPr>
        </p:nvSpPr>
        <p:spPr/>
        <p:txBody>
          <a:bodyPr/>
          <a:lstStyle/>
          <a:p>
            <a:pPr algn="just"/>
            <a:r>
              <a:rPr lang="en-GB" sz="1800" b="1" dirty="0">
                <a:solidFill>
                  <a:srgbClr val="000000"/>
                </a:solidFill>
                <a:effectLst/>
                <a:latin typeface="Calibri" panose="020F0502020204030204" pitchFamily="34" charset="0"/>
                <a:ea typeface="Times New Roman" panose="02020603050405020304" pitchFamily="18" charset="0"/>
              </a:rPr>
              <a:t>To adopt high standards of architectural quality and environmental sustainability in the design of buildings and open spaces, including low energy techniques, heat recovery systems, second class water recycling facilities, waste management and recycling schemes, run off reduction and collection measures, use of RES, passive measures such as natural ventilation, and integration of green/blue infrastructure.</a:t>
            </a:r>
          </a:p>
          <a:p>
            <a:pPr algn="just"/>
            <a:r>
              <a:rPr lang="en-GB" sz="1800" b="1" dirty="0">
                <a:solidFill>
                  <a:srgbClr val="000000"/>
                </a:solidFill>
                <a:effectLst/>
                <a:latin typeface="Calibri" panose="020F0502020204030204" pitchFamily="34" charset="0"/>
                <a:ea typeface="Times New Roman" panose="02020603050405020304" pitchFamily="18" charset="0"/>
              </a:rPr>
              <a:t>To promote designs that ensure that any resultant shadows are moving and temporary.</a:t>
            </a:r>
          </a:p>
          <a:p>
            <a:pPr algn="just"/>
            <a:r>
              <a:rPr lang="en-GB" sz="1800" b="1" dirty="0">
                <a:solidFill>
                  <a:srgbClr val="000000"/>
                </a:solidFill>
                <a:effectLst/>
                <a:latin typeface="Calibri" panose="020F0502020204030204" pitchFamily="34" charset="0"/>
                <a:ea typeface="Times New Roman" panose="02020603050405020304" pitchFamily="18" charset="0"/>
              </a:rPr>
              <a:t>To ensure that the total Gross Developable Floorspace on all levels of the development, does not exceed the floorspaces established by this policy.</a:t>
            </a:r>
          </a:p>
          <a:p>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23430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FA85722-3B6E-0A31-2C85-17FFA042D30C}"/>
              </a:ext>
            </a:extLst>
          </p:cNvPr>
          <p:cNvSpPr>
            <a:spLocks noGrp="1"/>
          </p:cNvSpPr>
          <p:nvPr>
            <p:ph type="title"/>
          </p:nvPr>
        </p:nvSpPr>
        <p:spPr>
          <a:xfrm>
            <a:off x="1251750" y="3820759"/>
            <a:ext cx="2849733" cy="1883228"/>
          </a:xfrm>
        </p:spPr>
        <p:txBody>
          <a:bodyPr>
            <a:normAutofit/>
          </a:bodyPr>
          <a:lstStyle/>
          <a:p>
            <a:pPr algn="r"/>
            <a:r>
              <a:rPr lang="en-GB" sz="4400" b="1" spc="0" dirty="0">
                <a:latin typeface="+mn-lt"/>
                <a:ea typeface="+mn-ea"/>
                <a:cs typeface="+mn-cs"/>
              </a:rPr>
              <a:t>Existing</a:t>
            </a:r>
            <a:br>
              <a:rPr lang="en-GB" sz="4400" b="1" spc="0" dirty="0">
                <a:latin typeface="+mn-lt"/>
                <a:ea typeface="+mn-ea"/>
                <a:cs typeface="+mn-cs"/>
              </a:rPr>
            </a:br>
            <a:r>
              <a:rPr lang="en-GB" sz="4400" b="1" spc="0" dirty="0">
                <a:latin typeface="+mn-lt"/>
                <a:ea typeface="+mn-ea"/>
                <a:cs typeface="+mn-cs"/>
              </a:rPr>
              <a:t>Site</a:t>
            </a:r>
          </a:p>
        </p:txBody>
      </p:sp>
      <p:pic>
        <p:nvPicPr>
          <p:cNvPr id="9" name="Content Placeholder 8" descr="A screenshot of a computer&#10;&#10;AI-generated content may be incorrect.">
            <a:extLst>
              <a:ext uri="{FF2B5EF4-FFF2-40B4-BE49-F238E27FC236}">
                <a16:creationId xmlns:a16="http://schemas.microsoft.com/office/drawing/2014/main" id="{C2C8105E-E17E-47A4-2DF0-B685A031C99F}"/>
              </a:ext>
            </a:extLst>
          </p:cNvPr>
          <p:cNvPicPr>
            <a:picLocks noChangeAspect="1"/>
          </p:cNvPicPr>
          <p:nvPr/>
        </p:nvPicPr>
        <p:blipFill>
          <a:blip r:embed="rId2"/>
          <a:srcRect l="52332" t="17762" r="2522" b="10609"/>
          <a:stretch/>
        </p:blipFill>
        <p:spPr>
          <a:xfrm>
            <a:off x="5280467" y="3676216"/>
            <a:ext cx="5543838" cy="256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building on a hill with trees&#10;&#10;AI-generated content may be incorrect.">
            <a:extLst>
              <a:ext uri="{FF2B5EF4-FFF2-40B4-BE49-F238E27FC236}">
                <a16:creationId xmlns:a16="http://schemas.microsoft.com/office/drawing/2014/main" id="{C39569C5-9407-D7E3-F77E-F03304E379E3}"/>
              </a:ext>
            </a:extLst>
          </p:cNvPr>
          <p:cNvPicPr>
            <a:picLocks noChangeAspect="1"/>
          </p:cNvPicPr>
          <p:nvPr/>
        </p:nvPicPr>
        <p:blipFill>
          <a:blip r:embed="rId3"/>
          <a:stretch>
            <a:fillRect/>
          </a:stretch>
        </p:blipFill>
        <p:spPr>
          <a:xfrm>
            <a:off x="577885" y="547297"/>
            <a:ext cx="3624782" cy="2881703"/>
          </a:xfrm>
          <a:prstGeom prst="rect">
            <a:avLst/>
          </a:prstGeom>
        </p:spPr>
      </p:pic>
      <p:pic>
        <p:nvPicPr>
          <p:cNvPr id="4" name="Picture 3">
            <a:extLst>
              <a:ext uri="{FF2B5EF4-FFF2-40B4-BE49-F238E27FC236}">
                <a16:creationId xmlns:a16="http://schemas.microsoft.com/office/drawing/2014/main" id="{D9F62A3B-91BF-6814-2292-98B3020DB558}"/>
              </a:ext>
            </a:extLst>
          </p:cNvPr>
          <p:cNvPicPr>
            <a:picLocks noChangeAspect="1"/>
          </p:cNvPicPr>
          <p:nvPr/>
        </p:nvPicPr>
        <p:blipFill>
          <a:blip r:embed="rId4"/>
          <a:srcRect l="50000" t="17755" b="7220"/>
          <a:stretch/>
        </p:blipFill>
        <p:spPr>
          <a:xfrm>
            <a:off x="5280467" y="638174"/>
            <a:ext cx="5543838" cy="2699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377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3AAC-3C11-D1C3-BBED-6A173B6EE7BE}"/>
              </a:ext>
            </a:extLst>
          </p:cNvPr>
          <p:cNvSpPr>
            <a:spLocks noGrp="1"/>
          </p:cNvSpPr>
          <p:nvPr>
            <p:ph type="title"/>
          </p:nvPr>
        </p:nvSpPr>
        <p:spPr/>
        <p:txBody>
          <a:bodyPr/>
          <a:lstStyle/>
          <a:p>
            <a:r>
              <a:rPr lang="en-GB" dirty="0"/>
              <a:t>Revised Policy NHPV13 – Strategy</a:t>
            </a:r>
            <a:br>
              <a:rPr lang="en-GB" dirty="0"/>
            </a:br>
            <a:r>
              <a:rPr lang="en-GB" sz="2800" dirty="0"/>
              <a:t>(Impact Assessments)</a:t>
            </a:r>
            <a:endParaRPr lang="en-GB" dirty="0"/>
          </a:p>
        </p:txBody>
      </p:sp>
      <p:sp>
        <p:nvSpPr>
          <p:cNvPr id="3" name="Content Placeholder 2">
            <a:extLst>
              <a:ext uri="{FF2B5EF4-FFF2-40B4-BE49-F238E27FC236}">
                <a16:creationId xmlns:a16="http://schemas.microsoft.com/office/drawing/2014/main" id="{903585B7-B7BF-2CE9-DF0B-0FD24A088B6D}"/>
              </a:ext>
            </a:extLst>
          </p:cNvPr>
          <p:cNvSpPr>
            <a:spLocks noGrp="1"/>
          </p:cNvSpPr>
          <p:nvPr>
            <p:ph idx="1"/>
          </p:nvPr>
        </p:nvSpPr>
        <p:spPr/>
        <p:txBody>
          <a:bodyPr/>
          <a:lstStyle/>
          <a:p>
            <a:pPr algn="just"/>
            <a:r>
              <a:rPr lang="en-GB" b="1" dirty="0">
                <a:solidFill>
                  <a:srgbClr val="000000"/>
                </a:solidFill>
                <a:effectLst/>
                <a:latin typeface="Calibri" panose="020F0502020204030204" pitchFamily="34" charset="0"/>
                <a:ea typeface="Times New Roman" panose="02020603050405020304" pitchFamily="18" charset="0"/>
              </a:rPr>
              <a:t>To determine all utilities infrastructure upgrading requirements to support the regeneration of the Villa Rosa site, including transport infrastructure both private and public, through the appropriate Infrastructure Impact Assessments and Traffic Impact Assessments and adopt specific mitigation measures or make monetary contributions towards their implementation.  </a:t>
            </a:r>
          </a:p>
          <a:p>
            <a:pPr algn="just"/>
            <a:r>
              <a:rPr lang="en-GB" b="1" dirty="0">
                <a:solidFill>
                  <a:srgbClr val="000000"/>
                </a:solidFill>
                <a:effectLst/>
                <a:latin typeface="Calibri" panose="020F0502020204030204" pitchFamily="34" charset="0"/>
                <a:ea typeface="Times New Roman" panose="02020603050405020304" pitchFamily="18" charset="0"/>
              </a:rPr>
              <a:t>To identify potential unacceptable impacts on the surrounding community through a Social Impact Assessment and adopt specific mitigation measures or make monetary contributions towards their implementation.  </a:t>
            </a:r>
            <a:endParaRPr lang="en-GB" dirty="0">
              <a:effectLst/>
              <a:latin typeface="Times New Roman" panose="02020603050405020304" pitchFamily="18" charset="0"/>
              <a:ea typeface="Times New Roman" panose="02020603050405020304" pitchFamily="18" charset="0"/>
            </a:endParaRPr>
          </a:p>
          <a:p>
            <a:endParaRPr lang="en-GB" sz="20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1416029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8033-685F-C374-5EBF-4E8C8C454B33}"/>
              </a:ext>
            </a:extLst>
          </p:cNvPr>
          <p:cNvSpPr>
            <a:spLocks noGrp="1"/>
          </p:cNvSpPr>
          <p:nvPr>
            <p:ph type="title"/>
          </p:nvPr>
        </p:nvSpPr>
        <p:spPr>
          <a:xfrm>
            <a:off x="252919" y="1123837"/>
            <a:ext cx="3164984" cy="4601183"/>
          </a:xfrm>
        </p:spPr>
        <p:txBody>
          <a:bodyPr/>
          <a:lstStyle/>
          <a:p>
            <a:r>
              <a:rPr lang="en-GB" dirty="0"/>
              <a:t>Revised Policy NHPV13 – Implementation Policies </a:t>
            </a:r>
            <a:br>
              <a:rPr lang="en-GB" dirty="0"/>
            </a:br>
            <a:r>
              <a:rPr lang="en-GB" sz="2800" dirty="0"/>
              <a:t>(Detailed Requirements)</a:t>
            </a:r>
          </a:p>
        </p:txBody>
      </p:sp>
      <p:sp>
        <p:nvSpPr>
          <p:cNvPr id="3" name="Content Placeholder 2">
            <a:extLst>
              <a:ext uri="{FF2B5EF4-FFF2-40B4-BE49-F238E27FC236}">
                <a16:creationId xmlns:a16="http://schemas.microsoft.com/office/drawing/2014/main" id="{3419C11E-205B-BCDE-A23B-295C8A219DE6}"/>
              </a:ext>
            </a:extLst>
          </p:cNvPr>
          <p:cNvSpPr>
            <a:spLocks noGrp="1"/>
          </p:cNvSpPr>
          <p:nvPr>
            <p:ph idx="1"/>
          </p:nvPr>
        </p:nvSpPr>
        <p:spPr/>
        <p:txBody>
          <a:bodyPr/>
          <a:lstStyle/>
          <a:p>
            <a:pPr algn="just"/>
            <a:r>
              <a:rPr lang="en-GB" sz="1800" b="1" dirty="0">
                <a:solidFill>
                  <a:srgbClr val="000000"/>
                </a:solidFill>
                <a:effectLst/>
                <a:latin typeface="Calibri" panose="020F0502020204030204" pitchFamily="34" charset="0"/>
                <a:ea typeface="Times New Roman" panose="02020603050405020304" pitchFamily="18" charset="0"/>
              </a:rPr>
              <a:t>“Other” permissible land uses shall include uses which are deemed compatible, by the Planning Authority, with the primary land uses identified for each zone, excluding the land uses which are identified as primary uses to be located in another zone by the Development Framework. </a:t>
            </a:r>
            <a:endParaRPr lang="en-GB" sz="1800" dirty="0">
              <a:effectLst/>
              <a:latin typeface="Times New Roman" panose="02020603050405020304" pitchFamily="18" charset="0"/>
              <a:ea typeface="Times New Roman" panose="02020603050405020304" pitchFamily="18" charset="0"/>
            </a:endParaRPr>
          </a:p>
          <a:p>
            <a:pPr algn="just"/>
            <a:r>
              <a:rPr lang="en-GB" sz="1800" b="1" dirty="0">
                <a:solidFill>
                  <a:srgbClr val="000000"/>
                </a:solidFill>
                <a:effectLst/>
                <a:latin typeface="Calibri" panose="020F0502020204030204" pitchFamily="34" charset="0"/>
                <a:ea typeface="Times New Roman" panose="02020603050405020304" pitchFamily="18" charset="0"/>
              </a:rPr>
              <a:t>All current road and building alignments within the site boundary established in policy Map PV4 are repealed and shall be established by the master plan. Master plan may include minor realignment of zones. </a:t>
            </a:r>
          </a:p>
          <a:p>
            <a:pPr algn="just"/>
            <a:r>
              <a:rPr lang="en-GB" sz="1800" b="1" dirty="0">
                <a:solidFill>
                  <a:srgbClr val="000000"/>
                </a:solidFill>
                <a:latin typeface="Calibri" panose="020F0502020204030204" pitchFamily="34" charset="0"/>
              </a:rPr>
              <a:t>Building heights shall comply with this policy. Hotels Policy applicable on Zones A1, A2 and A3 only subject to overall capping of heights.</a:t>
            </a:r>
          </a:p>
          <a:p>
            <a:pPr algn="just"/>
            <a:r>
              <a:rPr lang="en-GB" sz="1800" b="1" dirty="0">
                <a:solidFill>
                  <a:srgbClr val="000000"/>
                </a:solidFill>
                <a:latin typeface="Calibri" panose="020F0502020204030204" pitchFamily="34" charset="0"/>
              </a:rPr>
              <a:t>Green roofs on Zone H are compulsory.</a:t>
            </a:r>
            <a:endParaRPr lang="en-GB" dirty="0"/>
          </a:p>
        </p:txBody>
      </p:sp>
    </p:spTree>
    <p:extLst>
      <p:ext uri="{BB962C8B-B14F-4D97-AF65-F5344CB8AC3E}">
        <p14:creationId xmlns:p14="http://schemas.microsoft.com/office/powerpoint/2010/main" val="227162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F7B3-E42F-A47C-16E4-79765B6FFF39}"/>
              </a:ext>
            </a:extLst>
          </p:cNvPr>
          <p:cNvSpPr>
            <a:spLocks noGrp="1"/>
          </p:cNvSpPr>
          <p:nvPr>
            <p:ph type="title"/>
          </p:nvPr>
        </p:nvSpPr>
        <p:spPr>
          <a:xfrm>
            <a:off x="252918" y="1123837"/>
            <a:ext cx="3138351" cy="4601183"/>
          </a:xfrm>
        </p:spPr>
        <p:txBody>
          <a:bodyPr/>
          <a:lstStyle/>
          <a:p>
            <a:r>
              <a:rPr lang="en-GB" dirty="0"/>
              <a:t>Revised Policy NHPV13 – Implementation Policies </a:t>
            </a:r>
            <a:br>
              <a:rPr lang="en-GB" dirty="0"/>
            </a:br>
            <a:r>
              <a:rPr lang="en-GB" sz="2800" dirty="0"/>
              <a:t>(Public Open Space)</a:t>
            </a:r>
            <a:endParaRPr lang="en-GB" dirty="0"/>
          </a:p>
        </p:txBody>
      </p:sp>
      <p:sp>
        <p:nvSpPr>
          <p:cNvPr id="3" name="Content Placeholder 2">
            <a:extLst>
              <a:ext uri="{FF2B5EF4-FFF2-40B4-BE49-F238E27FC236}">
                <a16:creationId xmlns:a16="http://schemas.microsoft.com/office/drawing/2014/main" id="{EA423CA4-709E-3FE4-29E9-23C8BB910922}"/>
              </a:ext>
            </a:extLst>
          </p:cNvPr>
          <p:cNvSpPr>
            <a:spLocks noGrp="1"/>
          </p:cNvSpPr>
          <p:nvPr>
            <p:ph idx="1"/>
          </p:nvPr>
        </p:nvSpPr>
        <p:spPr/>
        <p:txBody>
          <a:bodyPr/>
          <a:lstStyle/>
          <a:p>
            <a:pPr algn="just"/>
            <a:r>
              <a:rPr lang="en-GB" sz="1800" b="1" dirty="0">
                <a:solidFill>
                  <a:srgbClr val="000000"/>
                </a:solidFill>
                <a:latin typeface="Calibri" panose="020F0502020204030204" pitchFamily="34" charset="0"/>
              </a:rPr>
              <a:t>Zone F is designated for public use, shall be landscaped and shall never be less than 3,830sqm. </a:t>
            </a:r>
          </a:p>
          <a:p>
            <a:pPr algn="just"/>
            <a:r>
              <a:rPr lang="en-GB" sz="1800" b="1" dirty="0">
                <a:solidFill>
                  <a:srgbClr val="000000"/>
                </a:solidFill>
                <a:latin typeface="Calibri" panose="020F0502020204030204" pitchFamily="34" charset="0"/>
              </a:rPr>
              <a:t>Excavations below this zone shall only be allowed for underground carparks, servicing areas and proper vehicular circulation without prejudice to requirement of restoration of the valley watercourse through Zone F.</a:t>
            </a:r>
          </a:p>
          <a:p>
            <a:pPr algn="just"/>
            <a:r>
              <a:rPr lang="en-GB" sz="1800" b="1" dirty="0">
                <a:solidFill>
                  <a:srgbClr val="000000"/>
                </a:solidFill>
                <a:latin typeface="Calibri" panose="020F0502020204030204" pitchFamily="34" charset="0"/>
              </a:rPr>
              <a:t>Bridging over the public space by buildings to connect zone A1 with zone A3 may be considered favourably provided the openness of Zone F and local views from the bay towards the valley are not compromised and the design of the resulting building is of an exceptional quality. GDF shall not be exceeded. The footprint of the bridged over area shall not exceed 20% of the footprint of this Zone and may consist of buildings which shall be used as the buildings forming part of Zone A1 and Zone A3.</a:t>
            </a:r>
          </a:p>
          <a:p>
            <a:pPr algn="just"/>
            <a:r>
              <a:rPr lang="en-GB" sz="1800" b="1" dirty="0">
                <a:solidFill>
                  <a:srgbClr val="000000"/>
                </a:solidFill>
                <a:latin typeface="Calibri" panose="020F0502020204030204" pitchFamily="34" charset="0"/>
              </a:rPr>
              <a:t>Commercialisation of this Zone shall not be permitted.</a:t>
            </a:r>
          </a:p>
          <a:p>
            <a:pPr algn="just"/>
            <a:r>
              <a:rPr lang="en-GB" sz="1800" b="1" dirty="0">
                <a:solidFill>
                  <a:srgbClr val="000000"/>
                </a:solidFill>
                <a:latin typeface="Calibri" panose="020F0502020204030204" pitchFamily="34" charset="0"/>
              </a:rPr>
              <a:t>1,275sqm of public open space shall be provided on Zone C.</a:t>
            </a:r>
          </a:p>
        </p:txBody>
      </p:sp>
    </p:spTree>
    <p:extLst>
      <p:ext uri="{BB962C8B-B14F-4D97-AF65-F5344CB8AC3E}">
        <p14:creationId xmlns:p14="http://schemas.microsoft.com/office/powerpoint/2010/main" val="1811548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C9AC-69B3-94D0-3957-F1ABE8CF2CF0}"/>
              </a:ext>
            </a:extLst>
          </p:cNvPr>
          <p:cNvSpPr>
            <a:spLocks noGrp="1"/>
          </p:cNvSpPr>
          <p:nvPr>
            <p:ph type="title"/>
          </p:nvPr>
        </p:nvSpPr>
        <p:spPr>
          <a:xfrm>
            <a:off x="252918" y="1123837"/>
            <a:ext cx="3138351" cy="4601183"/>
          </a:xfrm>
        </p:spPr>
        <p:txBody>
          <a:bodyPr/>
          <a:lstStyle/>
          <a:p>
            <a:r>
              <a:rPr lang="en-GB" dirty="0"/>
              <a:t>Revised Policy NHPV13 – Implementation Policies </a:t>
            </a:r>
            <a:br>
              <a:rPr lang="en-GB" dirty="0"/>
            </a:br>
            <a:r>
              <a:rPr lang="en-GB" sz="2800" dirty="0"/>
              <a:t>(Ecological Area)</a:t>
            </a:r>
            <a:br>
              <a:rPr lang="en-GB" sz="2800" dirty="0"/>
            </a:br>
            <a:r>
              <a:rPr lang="en-GB" sz="2800" dirty="0"/>
              <a:t>(Upper Gardens)</a:t>
            </a:r>
            <a:br>
              <a:rPr lang="en-GB" sz="2800" dirty="0"/>
            </a:br>
            <a:r>
              <a:rPr lang="en-GB" sz="2800" dirty="0"/>
              <a:t>(Villa Rosa)</a:t>
            </a:r>
            <a:br>
              <a:rPr lang="en-GB" sz="2800" dirty="0"/>
            </a:br>
            <a:r>
              <a:rPr lang="en-GB" sz="2800" dirty="0"/>
              <a:t>(Pedestrianisation)</a:t>
            </a:r>
          </a:p>
        </p:txBody>
      </p:sp>
      <p:sp>
        <p:nvSpPr>
          <p:cNvPr id="3" name="Content Placeholder 2">
            <a:extLst>
              <a:ext uri="{FF2B5EF4-FFF2-40B4-BE49-F238E27FC236}">
                <a16:creationId xmlns:a16="http://schemas.microsoft.com/office/drawing/2014/main" id="{123C217E-5163-F471-C752-DE64FD1D7631}"/>
              </a:ext>
            </a:extLst>
          </p:cNvPr>
          <p:cNvSpPr>
            <a:spLocks noGrp="1"/>
          </p:cNvSpPr>
          <p:nvPr>
            <p:ph idx="1"/>
          </p:nvPr>
        </p:nvSpPr>
        <p:spPr/>
        <p:txBody>
          <a:bodyPr>
            <a:normAutofit fontScale="92500" lnSpcReduction="10000"/>
          </a:bodyPr>
          <a:lstStyle/>
          <a:p>
            <a:pPr algn="just"/>
            <a:endParaRPr lang="en-GB" b="1" dirty="0">
              <a:solidFill>
                <a:srgbClr val="000000"/>
              </a:solidFill>
              <a:effectLst/>
              <a:latin typeface="Calibri" panose="020F0502020204030204" pitchFamily="34" charset="0"/>
              <a:ea typeface="Times New Roman" panose="02020603050405020304" pitchFamily="18" charset="0"/>
            </a:endParaRPr>
          </a:p>
          <a:p>
            <a:pPr algn="just"/>
            <a:endParaRPr lang="en-GB" b="1" dirty="0">
              <a:solidFill>
                <a:srgbClr val="000000"/>
              </a:solidFill>
              <a:effectLst/>
              <a:latin typeface="Calibri" panose="020F0502020204030204" pitchFamily="34" charset="0"/>
              <a:ea typeface="Times New Roman" panose="02020603050405020304" pitchFamily="18" charset="0"/>
            </a:endParaRPr>
          </a:p>
          <a:p>
            <a:pPr algn="just"/>
            <a:r>
              <a:rPr lang="en-GB" sz="2100" b="1" dirty="0">
                <a:solidFill>
                  <a:srgbClr val="000000"/>
                </a:solidFill>
                <a:latin typeface="Calibri" panose="020F0502020204030204" pitchFamily="34" charset="0"/>
              </a:rPr>
              <a:t>Zone B (ecological area) safeguarded from development and shall never be less than 2,570sqm. An ecological restoration method statement shall be submitted detailing how the ecological status of the site shall be improved and maintained to the satisfaction of ERA.</a:t>
            </a:r>
          </a:p>
          <a:p>
            <a:pPr algn="just"/>
            <a:r>
              <a:rPr lang="en-GB" sz="2100" b="1" dirty="0">
                <a:solidFill>
                  <a:srgbClr val="000000"/>
                </a:solidFill>
                <a:latin typeface="Calibri" panose="020F0502020204030204" pitchFamily="34" charset="0"/>
              </a:rPr>
              <a:t>Zone D (upper gardens) is safeguarded for rehabilitation and conservation.</a:t>
            </a:r>
          </a:p>
          <a:p>
            <a:pPr algn="just"/>
            <a:r>
              <a:rPr lang="en-GB" sz="2100" b="1" dirty="0">
                <a:solidFill>
                  <a:srgbClr val="000000"/>
                </a:solidFill>
                <a:latin typeface="Calibri" panose="020F0502020204030204" pitchFamily="34" charset="0"/>
              </a:rPr>
              <a:t>Zone E (villa rosa), the existing Villa Rosa, requires a full rehabilitation programme which respects the historic and architectural detailing of the Villa in accordance with the scheduled status of the building and its prominent location. Any development is to safeguard the strategic view line onto Villa Rosa as indicated on policy Map PV4.</a:t>
            </a:r>
          </a:p>
          <a:p>
            <a:pPr algn="just"/>
            <a:r>
              <a:rPr lang="en-GB" sz="2100" b="1" dirty="0">
                <a:solidFill>
                  <a:srgbClr val="000000"/>
                </a:solidFill>
                <a:latin typeface="Calibri" panose="020F0502020204030204" pitchFamily="34" charset="0"/>
              </a:rPr>
              <a:t>Zone G (bay shoreline) proposals for the management of traffic on the </a:t>
            </a:r>
            <a:r>
              <a:rPr lang="en-GB" sz="2100" b="1">
                <a:solidFill>
                  <a:srgbClr val="000000"/>
                </a:solidFill>
                <a:latin typeface="Calibri" panose="020F0502020204030204" pitchFamily="34" charset="0"/>
              </a:rPr>
              <a:t>road space, </a:t>
            </a:r>
            <a:r>
              <a:rPr lang="en-GB" sz="2100" b="1" dirty="0">
                <a:solidFill>
                  <a:srgbClr val="000000"/>
                </a:solidFill>
                <a:latin typeface="Calibri" panose="020F0502020204030204" pitchFamily="34" charset="0"/>
              </a:rPr>
              <a:t>which may include the full or semi pedestrianisation for public outdoor use, shall </a:t>
            </a:r>
            <a:r>
              <a:rPr lang="en-GB" sz="2100" b="1">
                <a:solidFill>
                  <a:srgbClr val="000000"/>
                </a:solidFill>
                <a:latin typeface="Calibri" panose="020F0502020204030204" pitchFamily="34" charset="0"/>
              </a:rPr>
              <a:t>be included.</a:t>
            </a:r>
            <a:endParaRPr lang="en-GB" sz="2100" b="1" dirty="0">
              <a:solidFill>
                <a:srgbClr val="000000"/>
              </a:solidFill>
              <a:latin typeface="Calibri" panose="020F0502020204030204" pitchFamily="34" charset="0"/>
            </a:endParaRPr>
          </a:p>
          <a:p>
            <a:pPr algn="just"/>
            <a:endParaRPr lang="en-GB" dirty="0">
              <a:effectLst/>
              <a:latin typeface="Times New Roman" panose="02020603050405020304" pitchFamily="18" charset="0"/>
              <a:ea typeface="Times New Roman" panose="02020603050405020304" pitchFamily="18" charset="0"/>
            </a:endParaRPr>
          </a:p>
          <a:p>
            <a:endParaRPr lang="en-GB" dirty="0"/>
          </a:p>
          <a:p>
            <a:endParaRPr lang="en-GB" dirty="0"/>
          </a:p>
        </p:txBody>
      </p:sp>
    </p:spTree>
    <p:extLst>
      <p:ext uri="{BB962C8B-B14F-4D97-AF65-F5344CB8AC3E}">
        <p14:creationId xmlns:p14="http://schemas.microsoft.com/office/powerpoint/2010/main" val="3191598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941-A9F8-6E1A-82CA-B39A1C1B0A06}"/>
              </a:ext>
            </a:extLst>
          </p:cNvPr>
          <p:cNvSpPr>
            <a:spLocks noGrp="1"/>
          </p:cNvSpPr>
          <p:nvPr>
            <p:ph type="title"/>
          </p:nvPr>
        </p:nvSpPr>
        <p:spPr/>
        <p:txBody>
          <a:bodyPr/>
          <a:lstStyle/>
          <a:p>
            <a:r>
              <a:rPr lang="en-GB" b="1"/>
              <a:t>Proposed Policy Map </a:t>
            </a:r>
            <a:endParaRPr lang="en-GB" b="1" dirty="0"/>
          </a:p>
        </p:txBody>
      </p:sp>
      <p:pic>
        <p:nvPicPr>
          <p:cNvPr id="5" name="Content Placeholder 4" descr="A map of a land with different colored areas&#10;&#10;Description automatically generated">
            <a:extLst>
              <a:ext uri="{FF2B5EF4-FFF2-40B4-BE49-F238E27FC236}">
                <a16:creationId xmlns:a16="http://schemas.microsoft.com/office/drawing/2014/main" id="{E7F1664E-EC1D-4687-CE34-425F585C2A29}"/>
              </a:ext>
            </a:extLst>
          </p:cNvPr>
          <p:cNvPicPr>
            <a:picLocks noGrp="1" noChangeAspect="1"/>
          </p:cNvPicPr>
          <p:nvPr>
            <p:ph idx="1"/>
          </p:nvPr>
        </p:nvPicPr>
        <p:blipFill rotWithShape="1">
          <a:blip r:embed="rId2"/>
          <a:srcRect l="3189" t="3140" r="2312" b="3322"/>
          <a:stretch/>
        </p:blipFill>
        <p:spPr bwMode="auto">
          <a:xfrm>
            <a:off x="3897186" y="863790"/>
            <a:ext cx="7311570" cy="5121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638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5380-EB23-3E5E-006E-B2AAC47EFB7D}"/>
              </a:ext>
            </a:extLst>
          </p:cNvPr>
          <p:cNvSpPr>
            <a:spLocks noGrp="1"/>
          </p:cNvSpPr>
          <p:nvPr>
            <p:ph type="title"/>
          </p:nvPr>
        </p:nvSpPr>
        <p:spPr>
          <a:xfrm>
            <a:off x="276225" y="1123837"/>
            <a:ext cx="2924176" cy="4601183"/>
          </a:xfrm>
        </p:spPr>
        <p:txBody>
          <a:bodyPr/>
          <a:lstStyle/>
          <a:p>
            <a:r>
              <a:rPr lang="en-GB" dirty="0"/>
              <a:t>Development Framework Summary Table</a:t>
            </a:r>
          </a:p>
        </p:txBody>
      </p:sp>
      <p:graphicFrame>
        <p:nvGraphicFramePr>
          <p:cNvPr id="3" name="Table 2">
            <a:extLst>
              <a:ext uri="{FF2B5EF4-FFF2-40B4-BE49-F238E27FC236}">
                <a16:creationId xmlns:a16="http://schemas.microsoft.com/office/drawing/2014/main" id="{27175614-402D-4E03-3621-6DAA37EDCE30}"/>
              </a:ext>
            </a:extLst>
          </p:cNvPr>
          <p:cNvGraphicFramePr>
            <a:graphicFrameLocks noGrp="1"/>
          </p:cNvGraphicFramePr>
          <p:nvPr>
            <p:extLst>
              <p:ext uri="{D42A27DB-BD31-4B8C-83A1-F6EECF244321}">
                <p14:modId xmlns:p14="http://schemas.microsoft.com/office/powerpoint/2010/main" val="2938211845"/>
              </p:ext>
            </p:extLst>
          </p:nvPr>
        </p:nvGraphicFramePr>
        <p:xfrm>
          <a:off x="3568824" y="816746"/>
          <a:ext cx="7856737" cy="5308846"/>
        </p:xfrm>
        <a:graphic>
          <a:graphicData uri="http://schemas.openxmlformats.org/drawingml/2006/table">
            <a:tbl>
              <a:tblPr firstRow="1" firstCol="1" bandRow="1">
                <a:tableStyleId>{5C22544A-7EE6-4342-B048-85BDC9FD1C3A}</a:tableStyleId>
              </a:tblPr>
              <a:tblGrid>
                <a:gridCol w="1447531">
                  <a:extLst>
                    <a:ext uri="{9D8B030D-6E8A-4147-A177-3AD203B41FA5}">
                      <a16:colId xmlns:a16="http://schemas.microsoft.com/office/drawing/2014/main" val="1782765275"/>
                    </a:ext>
                  </a:extLst>
                </a:gridCol>
                <a:gridCol w="679660">
                  <a:extLst>
                    <a:ext uri="{9D8B030D-6E8A-4147-A177-3AD203B41FA5}">
                      <a16:colId xmlns:a16="http://schemas.microsoft.com/office/drawing/2014/main" val="400862665"/>
                    </a:ext>
                  </a:extLst>
                </a:gridCol>
                <a:gridCol w="1344440">
                  <a:extLst>
                    <a:ext uri="{9D8B030D-6E8A-4147-A177-3AD203B41FA5}">
                      <a16:colId xmlns:a16="http://schemas.microsoft.com/office/drawing/2014/main" val="3555300108"/>
                    </a:ext>
                  </a:extLst>
                </a:gridCol>
                <a:gridCol w="1447531">
                  <a:extLst>
                    <a:ext uri="{9D8B030D-6E8A-4147-A177-3AD203B41FA5}">
                      <a16:colId xmlns:a16="http://schemas.microsoft.com/office/drawing/2014/main" val="1418252626"/>
                    </a:ext>
                  </a:extLst>
                </a:gridCol>
                <a:gridCol w="813041">
                  <a:extLst>
                    <a:ext uri="{9D8B030D-6E8A-4147-A177-3AD203B41FA5}">
                      <a16:colId xmlns:a16="http://schemas.microsoft.com/office/drawing/2014/main" val="241418587"/>
                    </a:ext>
                  </a:extLst>
                </a:gridCol>
                <a:gridCol w="1069707">
                  <a:extLst>
                    <a:ext uri="{9D8B030D-6E8A-4147-A177-3AD203B41FA5}">
                      <a16:colId xmlns:a16="http://schemas.microsoft.com/office/drawing/2014/main" val="1616672672"/>
                    </a:ext>
                  </a:extLst>
                </a:gridCol>
                <a:gridCol w="1054827">
                  <a:extLst>
                    <a:ext uri="{9D8B030D-6E8A-4147-A177-3AD203B41FA5}">
                      <a16:colId xmlns:a16="http://schemas.microsoft.com/office/drawing/2014/main" val="4142813149"/>
                    </a:ext>
                  </a:extLst>
                </a:gridCol>
              </a:tblGrid>
              <a:tr h="659112">
                <a:tc>
                  <a:txBody>
                    <a:bodyPr/>
                    <a:lstStyle/>
                    <a:p>
                      <a:pPr algn="ctr"/>
                      <a:r>
                        <a:rPr lang="en-GB" sz="800" kern="100">
                          <a:effectLst/>
                        </a:rPr>
                        <a:t>Sub Zone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Site Area</a:t>
                      </a:r>
                      <a:endParaRPr lang="en-GB" sz="1000" kern="100">
                        <a:effectLst/>
                      </a:endParaRPr>
                    </a:p>
                    <a:p>
                      <a:pPr algn="ctr"/>
                      <a:r>
                        <a:rPr lang="en-GB" sz="800" kern="100">
                          <a:effectLst/>
                        </a:rPr>
                        <a:t>(sqm)</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Permissible land uses</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Maximum Building Height Limitation</a:t>
                      </a:r>
                      <a:endParaRPr lang="en-GB" sz="1000" kern="100">
                        <a:effectLst/>
                      </a:endParaRPr>
                    </a:p>
                    <a:p>
                      <a:pPr algn="ctr"/>
                      <a:r>
                        <a:rPr lang="en-GB" sz="800" kern="100">
                          <a:effectLst/>
                        </a:rPr>
                        <a:t>(floors)</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Maximum GDF</a:t>
                      </a:r>
                      <a:endParaRPr lang="en-GB" sz="1000" kern="100">
                        <a:effectLst/>
                      </a:endParaRPr>
                    </a:p>
                    <a:p>
                      <a:pPr algn="ctr"/>
                      <a:r>
                        <a:rPr lang="en-GB" sz="800" kern="100">
                          <a:effectLst/>
                        </a:rPr>
                        <a:t>(Conventional)</a:t>
                      </a:r>
                      <a:endParaRPr lang="en-GB" sz="1000" kern="100">
                        <a:effectLst/>
                      </a:endParaRPr>
                    </a:p>
                    <a:p>
                      <a:pPr algn="ctr"/>
                      <a:r>
                        <a:rPr lang="en-GB" sz="800" kern="100">
                          <a:effectLst/>
                        </a:rPr>
                        <a:t>(sqm)</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Maximum Number of Levels </a:t>
                      </a:r>
                      <a:endParaRPr lang="en-GB" sz="1000" kern="100">
                        <a:effectLst/>
                      </a:endParaRPr>
                    </a:p>
                    <a:p>
                      <a:pPr algn="ctr"/>
                      <a:r>
                        <a:rPr lang="en-GB" sz="800" kern="100">
                          <a:effectLst/>
                        </a:rPr>
                        <a:t>(Hotels Heights Policy)</a:t>
                      </a:r>
                      <a:endParaRPr lang="en-GB" sz="1000" kern="100">
                        <a:effectLst/>
                      </a:endParaRPr>
                    </a:p>
                    <a:p>
                      <a:pPr algn="ctr"/>
                      <a:r>
                        <a:rPr lang="en-GB" sz="800" kern="100">
                          <a:effectLst/>
                        </a:rPr>
                        <a:t> </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Maximum GDF </a:t>
                      </a:r>
                      <a:endParaRPr lang="en-GB" sz="1000" kern="100">
                        <a:effectLst/>
                      </a:endParaRPr>
                    </a:p>
                    <a:p>
                      <a:pPr algn="ctr"/>
                      <a:r>
                        <a:rPr lang="en-GB" sz="800" kern="100">
                          <a:effectLst/>
                        </a:rPr>
                        <a:t>(Hotels Heights Policy)</a:t>
                      </a:r>
                      <a:endParaRPr lang="en-GB" sz="1000" kern="100">
                        <a:effectLst/>
                      </a:endParaRPr>
                    </a:p>
                    <a:p>
                      <a:pPr algn="ctr"/>
                      <a:r>
                        <a:rPr lang="en-GB" sz="800" kern="100">
                          <a:effectLst/>
                        </a:rPr>
                        <a:t>(sqm)</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extLst>
                  <a:ext uri="{0D108BD9-81ED-4DB2-BD59-A6C34878D82A}">
                    <a16:rowId xmlns:a16="http://schemas.microsoft.com/office/drawing/2014/main" val="14753403"/>
                  </a:ext>
                </a:extLst>
              </a:tr>
              <a:tr h="263645">
                <a:tc>
                  <a:txBody>
                    <a:bodyPr/>
                    <a:lstStyle/>
                    <a:p>
                      <a:pPr algn="ctr"/>
                      <a:r>
                        <a:rPr lang="en-GB" sz="800" kern="100">
                          <a:effectLst/>
                        </a:rPr>
                        <a:t>A1</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5,415</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Hotels, Retail, Catering, Other</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4 floors with semibasement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36,550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22</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2">
                  <a:txBody>
                    <a:bodyPr/>
                    <a:lstStyle/>
                    <a:p>
                      <a:pPr algn="ctr"/>
                      <a:r>
                        <a:rPr lang="en-GB" sz="800" kern="100">
                          <a:effectLst/>
                        </a:rPr>
                        <a:t> </a:t>
                      </a:r>
                      <a:endParaRPr lang="en-GB" sz="1000" kern="100">
                        <a:effectLst/>
                      </a:endParaRPr>
                    </a:p>
                    <a:p>
                      <a:pPr algn="ctr"/>
                      <a:r>
                        <a:rPr lang="en-GB" sz="800" kern="100">
                          <a:effectLst/>
                        </a:rPr>
                        <a:t>88,500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extLst>
                  <a:ext uri="{0D108BD9-81ED-4DB2-BD59-A6C34878D82A}">
                    <a16:rowId xmlns:a16="http://schemas.microsoft.com/office/drawing/2014/main" val="3802502975"/>
                  </a:ext>
                </a:extLst>
              </a:tr>
              <a:tr h="263645">
                <a:tc>
                  <a:txBody>
                    <a:bodyPr/>
                    <a:lstStyle/>
                    <a:p>
                      <a:pPr algn="ctr"/>
                      <a:r>
                        <a:rPr lang="en-GB" sz="800" kern="100" dirty="0">
                          <a:effectLst/>
                        </a:rPr>
                        <a:t>A3</a:t>
                      </a:r>
                      <a:endParaRPr lang="en-GB"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2,898</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Hotels, Retail, Catering, Other</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4 floors with semibasement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19,560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22</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vMerge="1">
                  <a:txBody>
                    <a:bodyPr/>
                    <a:lstStyle/>
                    <a:p>
                      <a:endParaRPr lang="en-GB"/>
                    </a:p>
                  </a:txBody>
                  <a:tcPr/>
                </a:tc>
                <a:extLst>
                  <a:ext uri="{0D108BD9-81ED-4DB2-BD59-A6C34878D82A}">
                    <a16:rowId xmlns:a16="http://schemas.microsoft.com/office/drawing/2014/main" val="3265673245"/>
                  </a:ext>
                </a:extLst>
              </a:tr>
              <a:tr h="395467">
                <a:tc>
                  <a:txBody>
                    <a:bodyPr/>
                    <a:lstStyle/>
                    <a:p>
                      <a:pPr algn="ctr"/>
                      <a:r>
                        <a:rPr lang="en-GB" sz="800" kern="100">
                          <a:effectLst/>
                        </a:rPr>
                        <a:t>A2</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dirty="0">
                          <a:effectLst/>
                        </a:rPr>
                        <a:t>3,191</a:t>
                      </a:r>
                      <a:endParaRPr lang="en-GB"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Hotels, Retail, Catering, Offices, Conventions, Other</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6 floors without semibasement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27,920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39</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40,300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extLst>
                  <a:ext uri="{0D108BD9-81ED-4DB2-BD59-A6C34878D82A}">
                    <a16:rowId xmlns:a16="http://schemas.microsoft.com/office/drawing/2014/main" val="1000733009"/>
                  </a:ext>
                </a:extLst>
              </a:tr>
              <a:tr h="659112">
                <a:tc rowSpan="2">
                  <a:txBody>
                    <a:bodyPr/>
                    <a:lstStyle/>
                    <a:p>
                      <a:pPr algn="ctr"/>
                      <a:r>
                        <a:rPr lang="en-GB" sz="800" kern="100">
                          <a:effectLst/>
                        </a:rPr>
                        <a:t>A4</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2">
                  <a:txBody>
                    <a:bodyPr/>
                    <a:lstStyle/>
                    <a:p>
                      <a:pPr algn="ctr"/>
                      <a:r>
                        <a:rPr lang="en-GB" sz="800" kern="100">
                          <a:effectLst/>
                        </a:rPr>
                        <a:t>3,055</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2">
                  <a:txBody>
                    <a:bodyPr/>
                    <a:lstStyle/>
                    <a:p>
                      <a:pPr algn="ctr"/>
                      <a:r>
                        <a:rPr lang="en-GB" sz="800" kern="100">
                          <a:effectLst/>
                        </a:rPr>
                        <a:t>Offices, Residential, Hotel, Other</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dirty="0">
                          <a:effectLst/>
                        </a:rPr>
                        <a:t>4 floors with semibasement for a   depth of 30m from frontage on Ix-</a:t>
                      </a:r>
                      <a:r>
                        <a:rPr lang="en-GB" sz="800" kern="100" dirty="0" err="1">
                          <a:effectLst/>
                        </a:rPr>
                        <a:t>Xatt</a:t>
                      </a:r>
                      <a:r>
                        <a:rPr lang="en-GB" sz="800" kern="100" dirty="0">
                          <a:effectLst/>
                        </a:rPr>
                        <a:t> Ta San </a:t>
                      </a:r>
                      <a:r>
                        <a:rPr lang="en-GB" sz="800" kern="100" dirty="0" err="1">
                          <a:effectLst/>
                        </a:rPr>
                        <a:t>Gorg</a:t>
                      </a:r>
                      <a:r>
                        <a:rPr lang="en-GB" sz="800" kern="100" dirty="0">
                          <a:effectLst/>
                        </a:rPr>
                        <a:t> </a:t>
                      </a:r>
                      <a:endParaRPr lang="en-GB"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2">
                  <a:txBody>
                    <a:bodyPr/>
                    <a:lstStyle/>
                    <a:p>
                      <a:pPr algn="ctr"/>
                      <a:r>
                        <a:rPr lang="en-GB" sz="800" kern="100">
                          <a:effectLst/>
                        </a:rPr>
                        <a:t>17,000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10" gridSpan="2">
                  <a:txBody>
                    <a:bodyPr/>
                    <a:lstStyle/>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 </a:t>
                      </a:r>
                      <a:endParaRPr lang="en-GB" sz="1000" kern="100">
                        <a:effectLst/>
                      </a:endParaRPr>
                    </a:p>
                    <a:p>
                      <a:pPr algn="ctr"/>
                      <a:r>
                        <a:rPr lang="en-GB" sz="800" kern="100">
                          <a:effectLst/>
                        </a:rPr>
                        <a:t>Not Applicable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10" hMerge="1">
                  <a:txBody>
                    <a:bodyPr/>
                    <a:lstStyle/>
                    <a:p>
                      <a:endParaRPr lang="en-GB"/>
                    </a:p>
                  </a:txBody>
                  <a:tcPr/>
                </a:tc>
                <a:extLst>
                  <a:ext uri="{0D108BD9-81ED-4DB2-BD59-A6C34878D82A}">
                    <a16:rowId xmlns:a16="http://schemas.microsoft.com/office/drawing/2014/main" val="2602395774"/>
                  </a:ext>
                </a:extLst>
              </a:tr>
              <a:tr h="39546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r>
                        <a:rPr lang="en-GB" sz="800" kern="100">
                          <a:effectLst/>
                        </a:rPr>
                        <a:t>1 floor with semibasement for the remaining frontage on Triq Joseph Zammit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3645786631"/>
                  </a:ext>
                </a:extLst>
              </a:tr>
              <a:tr h="395467">
                <a:tc>
                  <a:txBody>
                    <a:bodyPr/>
                    <a:lstStyle/>
                    <a:p>
                      <a:pPr algn="ctr"/>
                      <a:r>
                        <a:rPr lang="en-GB" sz="800" kern="100">
                          <a:effectLst/>
                        </a:rPr>
                        <a:t>B</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2,570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Private Open Space </a:t>
                      </a:r>
                      <a:endParaRPr lang="en-GB" sz="1000" kern="100">
                        <a:effectLst/>
                      </a:endParaRPr>
                    </a:p>
                    <a:p>
                      <a:pPr algn="ctr"/>
                      <a:r>
                        <a:rPr lang="en-GB" sz="800" kern="100">
                          <a:effectLst/>
                        </a:rPr>
                        <a:t>(rehabilitated to natural state)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a:txBody>
                    <a:bodyPr/>
                    <a:lstStyle/>
                    <a:p>
                      <a:pPr algn="ctr"/>
                      <a:r>
                        <a:rPr lang="en-GB" sz="800" kern="100">
                          <a:effectLst/>
                        </a:rPr>
                        <a:t>Not applicable</a:t>
                      </a:r>
                      <a:endParaRPr lang="en-GB" sz="1000" kern="100">
                        <a:effectLst/>
                      </a:endParaRPr>
                    </a:p>
                    <a:p>
                      <a:pPr algn="ctr"/>
                      <a:r>
                        <a:rPr lang="en-GB" sz="800" kern="100">
                          <a:effectLst/>
                        </a:rPr>
                        <a:t> </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3756293312"/>
                  </a:ext>
                </a:extLst>
              </a:tr>
              <a:tr h="527289">
                <a:tc>
                  <a:txBody>
                    <a:bodyPr/>
                    <a:lstStyle/>
                    <a:p>
                      <a:pPr algn="ctr"/>
                      <a:r>
                        <a:rPr lang="en-GB" sz="800" kern="100">
                          <a:effectLst/>
                        </a:rPr>
                        <a:t>C</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1,918</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Retail, Catering, </a:t>
                      </a:r>
                      <a:endParaRPr lang="en-GB" sz="1000" kern="100">
                        <a:effectLst/>
                      </a:endParaRPr>
                    </a:p>
                    <a:p>
                      <a:pPr algn="ctr"/>
                      <a:r>
                        <a:rPr lang="en-GB" sz="800" kern="100">
                          <a:effectLst/>
                        </a:rPr>
                        <a:t>(643sqm footprint) </a:t>
                      </a:r>
                      <a:endParaRPr lang="en-GB" sz="1000" kern="100">
                        <a:effectLst/>
                      </a:endParaRPr>
                    </a:p>
                    <a:p>
                      <a:pPr algn="ctr"/>
                      <a:r>
                        <a:rPr lang="en-GB" sz="800" kern="100">
                          <a:effectLst/>
                        </a:rPr>
                        <a:t>Public Open Space </a:t>
                      </a:r>
                      <a:endParaRPr lang="en-GB" sz="1000" kern="100">
                        <a:effectLst/>
                      </a:endParaRPr>
                    </a:p>
                    <a:p>
                      <a:pPr algn="ctr"/>
                      <a:r>
                        <a:rPr lang="en-GB" sz="800" kern="100">
                          <a:effectLst/>
                        </a:rPr>
                        <a:t>(1275sqm footprint)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 floors without semibasement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1,800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561350294"/>
                  </a:ext>
                </a:extLst>
              </a:tr>
              <a:tr h="263645">
                <a:tc>
                  <a:txBody>
                    <a:bodyPr/>
                    <a:lstStyle/>
                    <a:p>
                      <a:pPr algn="ctr"/>
                      <a:r>
                        <a:rPr lang="en-GB" sz="800" kern="100">
                          <a:effectLst/>
                        </a:rPr>
                        <a:t>D</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8,044</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Private Open Space </a:t>
                      </a:r>
                      <a:endParaRPr lang="en-GB" sz="1000" kern="100">
                        <a:effectLst/>
                      </a:endParaRPr>
                    </a:p>
                    <a:p>
                      <a:pPr algn="ctr"/>
                      <a:r>
                        <a:rPr lang="en-GB" sz="800" kern="100">
                          <a:effectLst/>
                        </a:rPr>
                        <a:t>(Villa Rosa Gardens)</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4" gridSpan="2">
                  <a:txBody>
                    <a:bodyPr/>
                    <a:lstStyle/>
                    <a:p>
                      <a:pPr algn="ctr"/>
                      <a:r>
                        <a:rPr lang="en-GB" sz="800" kern="100" dirty="0">
                          <a:effectLst/>
                        </a:rPr>
                        <a:t> </a:t>
                      </a:r>
                      <a:endParaRPr lang="en-GB" sz="1000" kern="100" dirty="0">
                        <a:effectLst/>
                      </a:endParaRPr>
                    </a:p>
                    <a:p>
                      <a:pPr algn="ctr"/>
                      <a:r>
                        <a:rPr lang="en-GB" sz="800" kern="100" dirty="0">
                          <a:effectLst/>
                        </a:rPr>
                        <a:t> </a:t>
                      </a:r>
                      <a:endParaRPr lang="en-GB" sz="1000" kern="100" dirty="0">
                        <a:effectLst/>
                      </a:endParaRPr>
                    </a:p>
                    <a:p>
                      <a:pPr algn="ctr"/>
                      <a:r>
                        <a:rPr lang="en-GB" sz="800" kern="100" dirty="0">
                          <a:effectLst/>
                        </a:rPr>
                        <a:t> </a:t>
                      </a:r>
                      <a:endParaRPr lang="en-GB" sz="1000" kern="100" dirty="0">
                        <a:effectLst/>
                      </a:endParaRPr>
                    </a:p>
                    <a:p>
                      <a:pPr algn="ctr"/>
                      <a:r>
                        <a:rPr lang="en-GB" sz="800" kern="100" dirty="0">
                          <a:effectLst/>
                        </a:rPr>
                        <a:t>Not Applicable</a:t>
                      </a:r>
                      <a:endParaRPr lang="en-GB"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rowSpan="4"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714979592"/>
                  </a:ext>
                </a:extLst>
              </a:tr>
              <a:tr h="395467">
                <a:tc>
                  <a:txBody>
                    <a:bodyPr/>
                    <a:lstStyle/>
                    <a:p>
                      <a:pPr algn="ctr"/>
                      <a:r>
                        <a:rPr lang="en-GB" sz="800" kern="100">
                          <a:effectLst/>
                        </a:rPr>
                        <a:t>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250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Villa Rosa </a:t>
                      </a:r>
                      <a:endParaRPr lang="en-GB" sz="1000" kern="100">
                        <a:effectLst/>
                      </a:endParaRPr>
                    </a:p>
                    <a:p>
                      <a:pPr algn="ctr"/>
                      <a:r>
                        <a:rPr lang="en-GB" sz="800" kern="100">
                          <a:effectLst/>
                        </a:rPr>
                        <a:t>(Leisure/entertainment venue)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697036661"/>
                  </a:ext>
                </a:extLst>
              </a:tr>
              <a:tr h="215709">
                <a:tc>
                  <a:txBody>
                    <a:bodyPr/>
                    <a:lstStyle/>
                    <a:p>
                      <a:pPr algn="ctr"/>
                      <a:r>
                        <a:rPr lang="en-GB" sz="800" kern="100">
                          <a:effectLst/>
                        </a:rPr>
                        <a:t>F</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3,830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Public Open Space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365500308"/>
                  </a:ext>
                </a:extLst>
              </a:tr>
              <a:tr h="215709">
                <a:tc>
                  <a:txBody>
                    <a:bodyPr/>
                    <a:lstStyle/>
                    <a:p>
                      <a:pPr algn="ctr"/>
                      <a:r>
                        <a:rPr lang="en-GB" sz="800" kern="100">
                          <a:effectLst/>
                        </a:rPr>
                        <a:t>G</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1,916</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Upgrading of public space </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968638550"/>
                  </a:ext>
                </a:extLst>
              </a:tr>
              <a:tr h="263645">
                <a:tc>
                  <a:txBody>
                    <a:bodyPr/>
                    <a:lstStyle/>
                    <a:p>
                      <a:pPr algn="ctr"/>
                      <a:r>
                        <a:rPr lang="en-GB" sz="800" kern="100">
                          <a:effectLst/>
                        </a:rPr>
                        <a:t>H</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3,475</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Retail, Catering, Conventions</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2 floors without semibasement</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6,900</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134994789"/>
                  </a:ext>
                </a:extLst>
              </a:tr>
              <a:tr h="395467">
                <a:tc>
                  <a:txBody>
                    <a:bodyPr/>
                    <a:lstStyle/>
                    <a:p>
                      <a:pPr algn="ctr"/>
                      <a:r>
                        <a:rPr lang="en-GB" sz="800" kern="100">
                          <a:effectLst/>
                        </a:rPr>
                        <a:t>J</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995</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Private Open Space</a:t>
                      </a:r>
                      <a:endParaRPr lang="en-GB" sz="1000" kern="100">
                        <a:effectLst/>
                      </a:endParaRPr>
                    </a:p>
                    <a:p>
                      <a:pPr algn="ctr"/>
                      <a:r>
                        <a:rPr lang="en-GB" sz="800" kern="100">
                          <a:effectLst/>
                        </a:rPr>
                        <a:t> (carpark below paved area)</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a:effectLst/>
                        </a:rPr>
                        <a:t>Not applicable</a:t>
                      </a:r>
                      <a:endParaRPr lang="en-GB"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a:txBody>
                    <a:bodyPr/>
                    <a:lstStyle/>
                    <a:p>
                      <a:pPr algn="ctr"/>
                      <a:r>
                        <a:rPr lang="en-GB" sz="800" kern="100" dirty="0">
                          <a:effectLst/>
                        </a:rPr>
                        <a:t>Not applicable</a:t>
                      </a:r>
                      <a:endParaRPr lang="en-GB"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58" marR="57458" marT="0" marB="0"/>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812853391"/>
                  </a:ext>
                </a:extLst>
              </a:tr>
            </a:tbl>
          </a:graphicData>
        </a:graphic>
      </p:graphicFrame>
    </p:spTree>
    <p:extLst>
      <p:ext uri="{BB962C8B-B14F-4D97-AF65-F5344CB8AC3E}">
        <p14:creationId xmlns:p14="http://schemas.microsoft.com/office/powerpoint/2010/main" val="659049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4FE5-4E80-CAFC-6C54-B36589F2732A}"/>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9183A293-85F6-67F0-7E00-C3319BF6BC63}"/>
              </a:ext>
            </a:extLst>
          </p:cNvPr>
          <p:cNvSpPr>
            <a:spLocks noGrp="1"/>
          </p:cNvSpPr>
          <p:nvPr>
            <p:ph idx="1"/>
          </p:nvPr>
        </p:nvSpPr>
        <p:spPr/>
        <p:txBody>
          <a:bodyPr>
            <a:normAutofit/>
          </a:bodyPr>
          <a:lstStyle/>
          <a:p>
            <a:endParaRPr lang="en-GB" sz="2000" b="1" dirty="0"/>
          </a:p>
          <a:p>
            <a:endParaRPr lang="en-GB" b="1" dirty="0"/>
          </a:p>
          <a:p>
            <a:pPr marL="0" indent="0">
              <a:buNone/>
            </a:pPr>
            <a:r>
              <a:rPr lang="en-GB" sz="2000" b="1" dirty="0"/>
              <a:t>2</a:t>
            </a:r>
            <a:r>
              <a:rPr lang="en-GB" sz="2000" b="1" baseline="30000" dirty="0"/>
              <a:t>nd</a:t>
            </a:r>
            <a:r>
              <a:rPr lang="en-GB" sz="2000" b="1" dirty="0"/>
              <a:t> Stage Public Consultation</a:t>
            </a:r>
          </a:p>
          <a:p>
            <a:endParaRPr lang="en-GB" sz="2000" b="1" dirty="0"/>
          </a:p>
          <a:p>
            <a:pPr marL="0" indent="0">
              <a:buNone/>
            </a:pPr>
            <a:r>
              <a:rPr lang="en-GB" sz="2000" dirty="0"/>
              <a:t>Submission of Input</a:t>
            </a:r>
          </a:p>
          <a:p>
            <a:pPr marL="0" indent="0">
              <a:buNone/>
            </a:pPr>
            <a:r>
              <a:rPr lang="en-GB" sz="2000" dirty="0"/>
              <a:t>Representations are to be made in writing and sent through email address: </a:t>
            </a:r>
          </a:p>
          <a:p>
            <a:pPr marL="0" indent="0">
              <a:buNone/>
            </a:pPr>
            <a:r>
              <a:rPr lang="en-GB" dirty="0"/>
              <a:t>villarosa.consultation@pa.org.mt </a:t>
            </a:r>
          </a:p>
          <a:p>
            <a:pPr marL="0" indent="0">
              <a:buNone/>
            </a:pPr>
            <a:br>
              <a:rPr lang="en-GB" sz="2000" dirty="0"/>
            </a:br>
            <a:r>
              <a:rPr lang="en-GB" sz="2000" dirty="0"/>
              <a:t>Submissions to the Authority are to be received by Wednesday 11</a:t>
            </a:r>
            <a:r>
              <a:rPr lang="en-GB" sz="2000" baseline="30000" dirty="0"/>
              <a:t>th</a:t>
            </a:r>
            <a:r>
              <a:rPr lang="en-GB" sz="2000" dirty="0"/>
              <a:t> June 2025</a:t>
            </a:r>
          </a:p>
          <a:p>
            <a:pPr marL="0" indent="0">
              <a:buNone/>
            </a:pPr>
            <a:r>
              <a:rPr lang="en-GB" sz="2000" dirty="0"/>
              <a:t>                               </a:t>
            </a:r>
            <a:br>
              <a:rPr lang="en-GB" sz="2000" dirty="0"/>
            </a:br>
            <a:r>
              <a:rPr lang="en-GB" sz="2000" dirty="0"/>
              <a:t>We thank you for your input.</a:t>
            </a:r>
          </a:p>
          <a:p>
            <a:endParaRPr lang="en-GB" sz="2000" dirty="0"/>
          </a:p>
          <a:p>
            <a:endParaRPr lang="en-GB" dirty="0"/>
          </a:p>
          <a:p>
            <a:endParaRPr lang="en-GB" dirty="0"/>
          </a:p>
        </p:txBody>
      </p:sp>
    </p:spTree>
    <p:extLst>
      <p:ext uri="{BB962C8B-B14F-4D97-AF65-F5344CB8AC3E}">
        <p14:creationId xmlns:p14="http://schemas.microsoft.com/office/powerpoint/2010/main" val="68932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7422-0379-F27B-EB0F-E0BAF62E0E64}"/>
              </a:ext>
            </a:extLst>
          </p:cNvPr>
          <p:cNvSpPr>
            <a:spLocks noGrp="1"/>
          </p:cNvSpPr>
          <p:nvPr>
            <p:ph type="title"/>
          </p:nvPr>
        </p:nvSpPr>
        <p:spPr/>
        <p:txBody>
          <a:bodyPr/>
          <a:lstStyle/>
          <a:p>
            <a:r>
              <a:rPr lang="en-GB" dirty="0"/>
              <a:t>Minister’s Objectives </a:t>
            </a:r>
            <a:br>
              <a:rPr lang="en-GB" dirty="0"/>
            </a:br>
            <a:r>
              <a:rPr lang="en-GB" dirty="0"/>
              <a:t>of </a:t>
            </a:r>
            <a:br>
              <a:rPr lang="en-GB" dirty="0"/>
            </a:br>
            <a:r>
              <a:rPr lang="en-GB" dirty="0"/>
              <a:t>October 2024</a:t>
            </a:r>
          </a:p>
        </p:txBody>
      </p:sp>
      <p:sp>
        <p:nvSpPr>
          <p:cNvPr id="5" name="Content Placeholder 4">
            <a:extLst>
              <a:ext uri="{FF2B5EF4-FFF2-40B4-BE49-F238E27FC236}">
                <a16:creationId xmlns:a16="http://schemas.microsoft.com/office/drawing/2014/main" id="{469C2CFF-5E28-A489-C883-F182A0B9F9BD}"/>
              </a:ext>
            </a:extLst>
          </p:cNvPr>
          <p:cNvSpPr>
            <a:spLocks noGrp="1"/>
          </p:cNvSpPr>
          <p:nvPr>
            <p:ph idx="1"/>
          </p:nvPr>
        </p:nvSpPr>
        <p:spPr>
          <a:xfrm>
            <a:off x="3869268" y="711833"/>
            <a:ext cx="7315200" cy="5919786"/>
          </a:xfrm>
        </p:spPr>
        <p:txBody>
          <a:bodyPr>
            <a:normAutofit fontScale="40000" lnSpcReduction="20000"/>
          </a:bodyPr>
          <a:lstStyle/>
          <a:p>
            <a:pPr marL="0" indent="0">
              <a:buNone/>
            </a:pPr>
            <a:endParaRPr lang="en-GB" dirty="0"/>
          </a:p>
          <a:p>
            <a:pPr marL="0" indent="0" defTabSz="444500">
              <a:buNone/>
            </a:pPr>
            <a:r>
              <a:rPr lang="en-GB" sz="3500" dirty="0"/>
              <a:t>1.	To better protect the environmentally sensitive areas, buildings, features, and public 	access within the site shown on Map;</a:t>
            </a:r>
          </a:p>
          <a:p>
            <a:pPr marL="0" indent="0" defTabSz="444500">
              <a:buNone/>
            </a:pPr>
            <a:r>
              <a:rPr lang="en-GB" sz="3500" dirty="0"/>
              <a:t>2.	To ensure that development is strictly restricted within the site boundaries shown on 	Map 	and that it does not create unacceptable environmental impacts on the surrounding 	environmentally sensitive areas, buildings, features and recreational spaces; </a:t>
            </a:r>
          </a:p>
          <a:p>
            <a:pPr marL="0" indent="0" defTabSz="444500">
              <a:buNone/>
            </a:pPr>
            <a:r>
              <a:rPr lang="en-GB" sz="3500" dirty="0"/>
              <a:t>3.	To re-configure the boundaries of the sub-zones within the site without any changes 	to the 	overall site boundary shown on Map and allocate the land uses within the redefined zones 	to identify the:</a:t>
            </a:r>
          </a:p>
          <a:p>
            <a:pPr marL="0" indent="0">
              <a:buNone/>
            </a:pPr>
            <a:r>
              <a:rPr lang="en-GB" sz="2900" dirty="0"/>
              <a:t>	</a:t>
            </a:r>
            <a:r>
              <a:rPr lang="en-GB" sz="3500" dirty="0"/>
              <a:t>a. minimum areas of public open space which must exceed the current allocations in 	the local plan;</a:t>
            </a:r>
          </a:p>
          <a:p>
            <a:pPr marL="0" indent="0">
              <a:buNone/>
            </a:pPr>
            <a:r>
              <a:rPr lang="en-GB" sz="3500" dirty="0"/>
              <a:t>	b. minimum areas of private open space;</a:t>
            </a:r>
          </a:p>
          <a:p>
            <a:pPr marL="0" indent="0">
              <a:buNone/>
            </a:pPr>
            <a:r>
              <a:rPr lang="en-GB" sz="3500" dirty="0"/>
              <a:t>	c. zones where higher quality hotels shall be allowed;</a:t>
            </a:r>
          </a:p>
          <a:p>
            <a:pPr marL="0" indent="0">
              <a:buNone/>
            </a:pPr>
            <a:r>
              <a:rPr lang="en-GB" sz="3500" dirty="0"/>
              <a:t>	d. zones where residential development shall be allowed; </a:t>
            </a:r>
          </a:p>
          <a:p>
            <a:pPr marL="0" indent="0">
              <a:buNone/>
            </a:pPr>
            <a:r>
              <a:rPr lang="en-GB" sz="3500" dirty="0"/>
              <a:t>	e. zones where a mix of uses (office, retail and catering and other appropriate 	uses) shall be allowed;</a:t>
            </a:r>
          </a:p>
          <a:p>
            <a:pPr marL="0" indent="0">
              <a:buNone/>
            </a:pPr>
            <a:r>
              <a:rPr lang="en-GB" sz="3500" dirty="0"/>
              <a:t>	f. location of carpark/s; </a:t>
            </a:r>
          </a:p>
          <a:p>
            <a:pPr marL="0" indent="0">
              <a:buNone/>
              <a:tabLst>
                <a:tab pos="444500" algn="l"/>
              </a:tabLst>
            </a:pPr>
            <a:r>
              <a:rPr lang="en-GB" sz="3500" dirty="0"/>
              <a:t>4.	To clearly establish the allowable building heights for each sub-zone, including through 	the application of the Height Limitation Adjustment Policy for Hotels of 2014; </a:t>
            </a:r>
          </a:p>
          <a:p>
            <a:pPr marL="0" indent="0" defTabSz="444500">
              <a:buNone/>
            </a:pPr>
            <a:r>
              <a:rPr lang="en-GB" sz="3500" dirty="0"/>
              <a:t>5.	To establish the maximum allowable overall Gross Developable Floorspace (GDF) 	organised also by sub-zone and by land use;</a:t>
            </a:r>
          </a:p>
          <a:p>
            <a:pPr marL="0" indent="0" defTabSz="444500">
              <a:buNone/>
            </a:pPr>
            <a:r>
              <a:rPr lang="en-GB" sz="3500" dirty="0"/>
              <a:t>6.	To identify any further impact assessment studies which may be required at project stage, 	without prejudice to any statutory requirements.</a:t>
            </a:r>
          </a:p>
          <a:p>
            <a:endParaRPr lang="en-GB" dirty="0"/>
          </a:p>
        </p:txBody>
      </p:sp>
    </p:spTree>
    <p:extLst>
      <p:ext uri="{BB962C8B-B14F-4D97-AF65-F5344CB8AC3E}">
        <p14:creationId xmlns:p14="http://schemas.microsoft.com/office/powerpoint/2010/main" val="293424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5035-8391-A64C-CD4E-C7CE8A3C80DC}"/>
              </a:ext>
            </a:extLst>
          </p:cNvPr>
          <p:cNvSpPr>
            <a:spLocks noGrp="1"/>
          </p:cNvSpPr>
          <p:nvPr>
            <p:ph type="title"/>
          </p:nvPr>
        </p:nvSpPr>
        <p:spPr/>
        <p:txBody>
          <a:bodyPr/>
          <a:lstStyle/>
          <a:p>
            <a:r>
              <a:rPr lang="en-GB" dirty="0"/>
              <a:t>Site Boundary</a:t>
            </a:r>
          </a:p>
        </p:txBody>
      </p:sp>
      <p:pic>
        <p:nvPicPr>
          <p:cNvPr id="4" name="Content Placeholder 3">
            <a:extLst>
              <a:ext uri="{FF2B5EF4-FFF2-40B4-BE49-F238E27FC236}">
                <a16:creationId xmlns:a16="http://schemas.microsoft.com/office/drawing/2014/main" id="{CAFA8448-8407-D9DC-7A50-2047EFAF5010}"/>
              </a:ext>
            </a:extLst>
          </p:cNvPr>
          <p:cNvPicPr>
            <a:picLocks noGrp="1" noChangeAspect="1"/>
          </p:cNvPicPr>
          <p:nvPr>
            <p:ph idx="1"/>
          </p:nvPr>
        </p:nvPicPr>
        <p:blipFill>
          <a:blip r:embed="rId2"/>
          <a:stretch>
            <a:fillRect/>
          </a:stretch>
        </p:blipFill>
        <p:spPr>
          <a:xfrm>
            <a:off x="3497801" y="587576"/>
            <a:ext cx="8140823" cy="5732295"/>
          </a:xfrm>
          <a:prstGeom prst="rect">
            <a:avLst/>
          </a:prstGeom>
        </p:spPr>
      </p:pic>
    </p:spTree>
    <p:extLst>
      <p:ext uri="{BB962C8B-B14F-4D97-AF65-F5344CB8AC3E}">
        <p14:creationId xmlns:p14="http://schemas.microsoft.com/office/powerpoint/2010/main" val="4039360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2EBB-77CE-D3EA-EFFE-86830721700F}"/>
              </a:ext>
            </a:extLst>
          </p:cNvPr>
          <p:cNvSpPr>
            <a:spLocks noGrp="1"/>
          </p:cNvSpPr>
          <p:nvPr>
            <p:ph type="title"/>
          </p:nvPr>
        </p:nvSpPr>
        <p:spPr/>
        <p:txBody>
          <a:bodyPr/>
          <a:lstStyle/>
          <a:p>
            <a:r>
              <a:rPr lang="en-GB" dirty="0"/>
              <a:t>Public Consultation</a:t>
            </a:r>
          </a:p>
        </p:txBody>
      </p:sp>
      <p:sp>
        <p:nvSpPr>
          <p:cNvPr id="3" name="Content Placeholder 2">
            <a:extLst>
              <a:ext uri="{FF2B5EF4-FFF2-40B4-BE49-F238E27FC236}">
                <a16:creationId xmlns:a16="http://schemas.microsoft.com/office/drawing/2014/main" id="{947A6C4B-6E2D-7B64-8BF6-491E2513AC25}"/>
              </a:ext>
            </a:extLst>
          </p:cNvPr>
          <p:cNvSpPr>
            <a:spLocks noGrp="1"/>
          </p:cNvSpPr>
          <p:nvPr>
            <p:ph idx="1"/>
          </p:nvPr>
        </p:nvSpPr>
        <p:spPr/>
        <p:txBody>
          <a:bodyPr/>
          <a:lstStyle/>
          <a:p>
            <a:pPr algn="just"/>
            <a:r>
              <a:rPr lang="en-GB" dirty="0">
                <a:latin typeface="Calibri" panose="020F0502020204030204" pitchFamily="34" charset="0"/>
                <a:cs typeface="Calibri" panose="020F0502020204030204" pitchFamily="34" charset="0"/>
              </a:rPr>
              <a:t>Government’s objectives were published for public consultation for a period of six weeks between the 15th of October 2024 and 25th of November 2024</a:t>
            </a:r>
          </a:p>
          <a:p>
            <a:pPr algn="just"/>
            <a:r>
              <a:rPr lang="en-GB" dirty="0">
                <a:latin typeface="Calibri" panose="020F0502020204030204" pitchFamily="34" charset="0"/>
                <a:cs typeface="Calibri" panose="020F0502020204030204" pitchFamily="34" charset="0"/>
              </a:rPr>
              <a:t>4,318 submissions received</a:t>
            </a:r>
          </a:p>
          <a:p>
            <a:pPr algn="just"/>
            <a:r>
              <a:rPr lang="en-GB" dirty="0">
                <a:latin typeface="Calibri" panose="020F0502020204030204" pitchFamily="34" charset="0"/>
                <a:cs typeface="Calibri" panose="020F0502020204030204" pitchFamily="34" charset="0"/>
              </a:rPr>
              <a:t>4,212 submissions included the same text which supported the objectives for the partial local plan review for the Villa Rosa site</a:t>
            </a:r>
          </a:p>
          <a:p>
            <a:pPr algn="just"/>
            <a:r>
              <a:rPr lang="en-GB" dirty="0">
                <a:latin typeface="Calibri" panose="020F0502020204030204" pitchFamily="34" charset="0"/>
                <a:cs typeface="Calibri" panose="020F0502020204030204" pitchFamily="34" charset="0"/>
              </a:rPr>
              <a:t>Garnet Investments Ltd as owners of the land commented that they are aligned with the principles of the objectives as published and commented that the principles of the Hotels Height Adjustment Policy should be included in the text of the local plan policy</a:t>
            </a:r>
          </a:p>
          <a:p>
            <a:pPr algn="just"/>
            <a:r>
              <a:rPr lang="en-GB" dirty="0">
                <a:latin typeface="Calibri" panose="020F0502020204030204" pitchFamily="34" charset="0"/>
                <a:cs typeface="Calibri" panose="020F0502020204030204" pitchFamily="34" charset="0"/>
              </a:rPr>
              <a:t>The Bay Street Group requested the extension of the local plan review boundaries so that </a:t>
            </a:r>
            <a:r>
              <a:rPr lang="en-GB" dirty="0" err="1">
                <a:latin typeface="Calibri" panose="020F0502020204030204" pitchFamily="34" charset="0"/>
                <a:cs typeface="Calibri" panose="020F0502020204030204" pitchFamily="34" charset="0"/>
              </a:rPr>
              <a:t>Baystreet</a:t>
            </a:r>
            <a:r>
              <a:rPr lang="en-GB" dirty="0">
                <a:latin typeface="Calibri" panose="020F0502020204030204" pitchFamily="34" charset="0"/>
                <a:cs typeface="Calibri" panose="020F0502020204030204" pitchFamily="34" charset="0"/>
              </a:rPr>
              <a:t> will not remain sandwiched between one of the Villa Rosa Towers and </a:t>
            </a:r>
            <a:r>
              <a:rPr lang="en-GB" dirty="0" err="1">
                <a:latin typeface="Calibri" panose="020F0502020204030204" pitchFamily="34" charset="0"/>
                <a:cs typeface="Calibri" panose="020F0502020204030204" pitchFamily="34" charset="0"/>
              </a:rPr>
              <a:t>Sqaq</a:t>
            </a:r>
            <a:r>
              <a:rPr lang="en-GB" dirty="0">
                <a:latin typeface="Calibri" panose="020F0502020204030204" pitchFamily="34" charset="0"/>
                <a:cs typeface="Calibri" panose="020F0502020204030204" pitchFamily="34" charset="0"/>
              </a:rPr>
              <a:t> Lourdes. </a:t>
            </a:r>
          </a:p>
        </p:txBody>
      </p:sp>
    </p:spTree>
    <p:extLst>
      <p:ext uri="{BB962C8B-B14F-4D97-AF65-F5344CB8AC3E}">
        <p14:creationId xmlns:p14="http://schemas.microsoft.com/office/powerpoint/2010/main" val="100758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674B-0375-BAE1-62AB-22552344B574}"/>
              </a:ext>
            </a:extLst>
          </p:cNvPr>
          <p:cNvSpPr>
            <a:spLocks noGrp="1"/>
          </p:cNvSpPr>
          <p:nvPr>
            <p:ph type="title"/>
          </p:nvPr>
        </p:nvSpPr>
        <p:spPr/>
        <p:txBody>
          <a:bodyPr/>
          <a:lstStyle/>
          <a:p>
            <a:r>
              <a:rPr lang="en-GB" dirty="0"/>
              <a:t>Public Consultation</a:t>
            </a:r>
          </a:p>
        </p:txBody>
      </p:sp>
      <p:sp>
        <p:nvSpPr>
          <p:cNvPr id="3" name="Content Placeholder 2">
            <a:extLst>
              <a:ext uri="{FF2B5EF4-FFF2-40B4-BE49-F238E27FC236}">
                <a16:creationId xmlns:a16="http://schemas.microsoft.com/office/drawing/2014/main" id="{05D55201-FE62-F32F-DC00-0230DA766DB8}"/>
              </a:ext>
            </a:extLst>
          </p:cNvPr>
          <p:cNvSpPr>
            <a:spLocks noGrp="1"/>
          </p:cNvSpPr>
          <p:nvPr>
            <p:ph idx="1"/>
          </p:nvPr>
        </p:nvSpPr>
        <p:spPr/>
        <p:txBody>
          <a:bodyPr/>
          <a:lstStyle/>
          <a:p>
            <a:pPr>
              <a:lnSpc>
                <a:spcPct val="150000"/>
              </a:lnSpc>
            </a:pPr>
            <a:r>
              <a:rPr lang="en-GB" dirty="0">
                <a:latin typeface="Calibri" panose="020F0502020204030204" pitchFamily="34" charset="0"/>
                <a:cs typeface="Calibri" panose="020F0502020204030204" pitchFamily="34" charset="0"/>
              </a:rPr>
              <a:t>106 other submissions were received from private individuals, NGOs and Government entities (the Environment and Resources Authority, the Light Pollution Awareness Group and the Astronomical Society of Malta, the St. George’s Park Owners Association, the </a:t>
            </a:r>
            <a:r>
              <a:rPr lang="en-GB" dirty="0" err="1">
                <a:latin typeface="Calibri" panose="020F0502020204030204" pitchFamily="34" charset="0"/>
                <a:cs typeface="Calibri" panose="020F0502020204030204" pitchFamily="34" charset="0"/>
              </a:rPr>
              <a:t>Interdiocesan</a:t>
            </a:r>
            <a:r>
              <a:rPr lang="en-GB" dirty="0">
                <a:latin typeface="Calibri" panose="020F0502020204030204" pitchFamily="34" charset="0"/>
                <a:cs typeface="Calibri" panose="020F0502020204030204" pitchFamily="34" charset="0"/>
              </a:rPr>
              <a:t> Commission on the Environment, </a:t>
            </a:r>
            <a:r>
              <a:rPr lang="en-GB" dirty="0" err="1">
                <a:latin typeface="Calibri" panose="020F0502020204030204" pitchFamily="34" charset="0"/>
                <a:cs typeface="Calibri" panose="020F0502020204030204" pitchFamily="34" charset="0"/>
              </a:rPr>
              <a:t>Flimkien</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ghal</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Ambjent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Ahjar</a:t>
            </a:r>
            <a:r>
              <a:rPr lang="en-GB" dirty="0">
                <a:latin typeface="Calibri" panose="020F0502020204030204" pitchFamily="34" charset="0"/>
                <a:cs typeface="Calibri" panose="020F0502020204030204" pitchFamily="34" charset="0"/>
              </a:rPr>
              <a:t>, the </a:t>
            </a:r>
            <a:r>
              <a:rPr lang="en-GB" dirty="0" err="1">
                <a:latin typeface="Calibri" panose="020F0502020204030204" pitchFamily="34" charset="0"/>
                <a:cs typeface="Calibri" panose="020F0502020204030204" pitchFamily="34" charset="0"/>
              </a:rPr>
              <a:t>Swieqi</a:t>
            </a:r>
            <a:r>
              <a:rPr lang="en-GB" dirty="0">
                <a:latin typeface="Calibri" panose="020F0502020204030204" pitchFamily="34" charset="0"/>
                <a:cs typeface="Calibri" panose="020F0502020204030204" pitchFamily="34" charset="0"/>
              </a:rPr>
              <a:t> and the Pembroke Local Councils, Nature Trust, Din l-Art </a:t>
            </a:r>
            <a:r>
              <a:rPr lang="en-GB" dirty="0" err="1">
                <a:latin typeface="Calibri" panose="020F0502020204030204" pitchFamily="34" charset="0"/>
                <a:cs typeface="Calibri" panose="020F0502020204030204" pitchFamily="34" charset="0"/>
              </a:rPr>
              <a:t>Helwa</a:t>
            </a:r>
            <a:r>
              <a:rPr lang="en-GB" dirty="0">
                <a:latin typeface="Calibri" panose="020F0502020204030204" pitchFamily="34" charset="0"/>
                <a:cs typeface="Calibri" panose="020F0502020204030204" pitchFamily="34" charset="0"/>
              </a:rPr>
              <a:t> and from </a:t>
            </a:r>
            <a:r>
              <a:rPr lang="en-GB" dirty="0" err="1">
                <a:latin typeface="Calibri" panose="020F0502020204030204" pitchFamily="34" charset="0"/>
                <a:cs typeface="Calibri" panose="020F0502020204030204" pitchFamily="34" charset="0"/>
              </a:rPr>
              <a:t>Partit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Nazzjonalista</a:t>
            </a:r>
            <a:r>
              <a:rPr lang="en-GB" dirty="0">
                <a:latin typeface="Calibri" panose="020F0502020204030204" pitchFamily="34" charset="0"/>
                <a:cs typeface="Calibri" panose="020F0502020204030204" pitchFamily="34" charset="0"/>
              </a:rPr>
              <a:t>) with 43 being of identical text.</a:t>
            </a:r>
          </a:p>
          <a:p>
            <a:endParaRPr lang="en-GB" dirty="0"/>
          </a:p>
        </p:txBody>
      </p:sp>
    </p:spTree>
    <p:extLst>
      <p:ext uri="{BB962C8B-B14F-4D97-AF65-F5344CB8AC3E}">
        <p14:creationId xmlns:p14="http://schemas.microsoft.com/office/powerpoint/2010/main" val="305392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A42A-8772-C8CC-DF4E-894FA38B4A5B}"/>
              </a:ext>
            </a:extLst>
          </p:cNvPr>
          <p:cNvSpPr>
            <a:spLocks noGrp="1"/>
          </p:cNvSpPr>
          <p:nvPr>
            <p:ph type="title"/>
          </p:nvPr>
        </p:nvSpPr>
        <p:spPr/>
        <p:txBody>
          <a:bodyPr/>
          <a:lstStyle/>
          <a:p>
            <a:r>
              <a:rPr lang="en-GB" dirty="0"/>
              <a:t>Issues of Public Concern </a:t>
            </a:r>
          </a:p>
        </p:txBody>
      </p:sp>
      <p:sp>
        <p:nvSpPr>
          <p:cNvPr id="3" name="Content Placeholder 2">
            <a:extLst>
              <a:ext uri="{FF2B5EF4-FFF2-40B4-BE49-F238E27FC236}">
                <a16:creationId xmlns:a16="http://schemas.microsoft.com/office/drawing/2014/main" id="{2D955F24-4C72-4407-E37A-29A20CE27756}"/>
              </a:ext>
            </a:extLst>
          </p:cNvPr>
          <p:cNvSpPr>
            <a:spLocks noGrp="1"/>
          </p:cNvSpPr>
          <p:nvPr>
            <p:ph idx="1"/>
          </p:nvPr>
        </p:nvSpPr>
        <p:spPr>
          <a:xfrm>
            <a:off x="3771614" y="748697"/>
            <a:ext cx="7315200" cy="5891799"/>
          </a:xfrm>
        </p:spPr>
        <p:txBody>
          <a:bodyPr>
            <a:normAutofit fontScale="92500" lnSpcReduction="20000"/>
          </a:bodyPr>
          <a:lstStyle/>
          <a:p>
            <a:pPr marL="0" indent="0" algn="just">
              <a:buNone/>
            </a:pPr>
            <a:r>
              <a:rPr lang="en-GB" sz="2200" dirty="0">
                <a:latin typeface="Calibri" panose="020F0502020204030204" pitchFamily="34" charset="0"/>
                <a:cs typeface="Calibri" panose="020F0502020204030204" pitchFamily="34" charset="0"/>
              </a:rPr>
              <a:t>The issues raised by the public submissions were:</a:t>
            </a:r>
          </a:p>
          <a:p>
            <a:pPr algn="just"/>
            <a:r>
              <a:rPr lang="en-GB" sz="2200" dirty="0">
                <a:latin typeface="Calibri" panose="020F0502020204030204" pitchFamily="34" charset="0"/>
                <a:cs typeface="Calibri" panose="020F0502020204030204" pitchFamily="34" charset="0"/>
              </a:rPr>
              <a:t>the lack of transparency about the reason for the review which leads to the conclusion that it is aimed to facilitate the project proposed under PA7254/22</a:t>
            </a:r>
          </a:p>
          <a:p>
            <a:pPr algn="just"/>
            <a:r>
              <a:rPr lang="en-GB" sz="2200" dirty="0">
                <a:latin typeface="Calibri" panose="020F0502020204030204" pitchFamily="34" charset="0"/>
                <a:cs typeface="Calibri" panose="020F0502020204030204" pitchFamily="34" charset="0"/>
              </a:rPr>
              <a:t>the review is an ad-hoc approach to planning when a comprehensive review of all local plans and the SPED is required</a:t>
            </a:r>
          </a:p>
          <a:p>
            <a:pPr algn="just"/>
            <a:r>
              <a:rPr lang="en-GB" sz="2200" dirty="0">
                <a:latin typeface="Calibri" panose="020F0502020204030204" pitchFamily="34" charset="0"/>
                <a:cs typeface="Calibri" panose="020F0502020204030204" pitchFamily="34" charset="0"/>
              </a:rPr>
              <a:t>hotels should not be given a preferential treatment but should still respect residential amenity, scenic or environmentally sensitive sites</a:t>
            </a:r>
          </a:p>
          <a:p>
            <a:pPr algn="just"/>
            <a:r>
              <a:rPr lang="en-GB" sz="2200" dirty="0">
                <a:latin typeface="Calibri" panose="020F0502020204030204" pitchFamily="34" charset="0"/>
                <a:cs typeface="Calibri" panose="020F0502020204030204" pitchFamily="34" charset="0"/>
              </a:rPr>
              <a:t>the lack of a carrying capacity study for more hotel beds in Paceville and at national level</a:t>
            </a:r>
          </a:p>
          <a:p>
            <a:pPr algn="just"/>
            <a:r>
              <a:rPr lang="en-GB" sz="2200" dirty="0">
                <a:latin typeface="Calibri" panose="020F0502020204030204" pitchFamily="34" charset="0"/>
                <a:cs typeface="Calibri" panose="020F0502020204030204" pitchFamily="34" charset="0"/>
              </a:rPr>
              <a:t>high rise buildings are not the only hotels which can attract quality tourists. FAR policy for tall buildings needs to be re-hauled </a:t>
            </a:r>
          </a:p>
          <a:p>
            <a:pPr algn="just"/>
            <a:r>
              <a:rPr lang="en-GB" sz="2200" dirty="0">
                <a:latin typeface="Calibri" panose="020F0502020204030204" pitchFamily="34" charset="0"/>
                <a:cs typeface="Calibri" panose="020F0502020204030204" pitchFamily="34" charset="0"/>
              </a:rPr>
              <a:t>the development shall have an adverse impact on the valley and cave and the historic building, shall create a visual intrusion and over-shadowing and pollution, increase traffic and result in over-development. Impact assessments should be carried out as part of the review process and exceedance of limits should not be allowed</a:t>
            </a:r>
          </a:p>
          <a:p>
            <a:pPr algn="just"/>
            <a:r>
              <a:rPr lang="en-GB" sz="2200" dirty="0">
                <a:latin typeface="Calibri" panose="020F0502020204030204" pitchFamily="34" charset="0"/>
                <a:cs typeface="Calibri" panose="020F0502020204030204" pitchFamily="34" charset="0"/>
              </a:rPr>
              <a:t>the local plan should quantify the financial contribution by the developer for mitigating impacts</a:t>
            </a:r>
          </a:p>
          <a:p>
            <a:pPr algn="just"/>
            <a:r>
              <a:rPr lang="en-GB" sz="2200" dirty="0">
                <a:latin typeface="Calibri" panose="020F0502020204030204" pitchFamily="34" charset="0"/>
                <a:cs typeface="Calibri" panose="020F0502020204030204" pitchFamily="34" charset="0"/>
              </a:rPr>
              <a:t>the review should be in line with SPED and the Public Domain Act.</a:t>
            </a:r>
          </a:p>
          <a:p>
            <a:endParaRPr lang="en-GB" dirty="0"/>
          </a:p>
        </p:txBody>
      </p:sp>
    </p:spTree>
    <p:extLst>
      <p:ext uri="{BB962C8B-B14F-4D97-AF65-F5344CB8AC3E}">
        <p14:creationId xmlns:p14="http://schemas.microsoft.com/office/powerpoint/2010/main" val="141072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095B-7B43-19C6-2427-BD46F531BD7E}"/>
              </a:ext>
            </a:extLst>
          </p:cNvPr>
          <p:cNvSpPr>
            <a:spLocks noGrp="1"/>
          </p:cNvSpPr>
          <p:nvPr>
            <p:ph type="title"/>
          </p:nvPr>
        </p:nvSpPr>
        <p:spPr/>
        <p:txBody>
          <a:bodyPr/>
          <a:lstStyle/>
          <a:p>
            <a:r>
              <a:rPr lang="en-GB" dirty="0"/>
              <a:t>Current Policy – SPED 2015</a:t>
            </a:r>
          </a:p>
        </p:txBody>
      </p:sp>
      <p:sp>
        <p:nvSpPr>
          <p:cNvPr id="3" name="Content Placeholder 2">
            <a:extLst>
              <a:ext uri="{FF2B5EF4-FFF2-40B4-BE49-F238E27FC236}">
                <a16:creationId xmlns:a16="http://schemas.microsoft.com/office/drawing/2014/main" id="{A34C164E-D9F1-308C-198C-F41BB4B7302D}"/>
              </a:ext>
            </a:extLst>
          </p:cNvPr>
          <p:cNvSpPr>
            <a:spLocks noGrp="1"/>
          </p:cNvSpPr>
          <p:nvPr>
            <p:ph idx="1"/>
          </p:nvPr>
        </p:nvSpPr>
        <p:spPr/>
        <p:txBody>
          <a:bodyPr/>
          <a:lstStyle/>
          <a:p>
            <a:pPr algn="just">
              <a:lnSpc>
                <a:spcPct val="150000"/>
              </a:lnSpc>
            </a:pPr>
            <a:r>
              <a:rPr lang="en-GB" dirty="0">
                <a:latin typeface="Calibri" panose="020F0502020204030204" pitchFamily="34" charset="0"/>
                <a:cs typeface="Calibri" panose="020F0502020204030204" pitchFamily="34" charset="0"/>
              </a:rPr>
              <a:t>Key relevant strategic policies related to the location, land uses and characteristics of the Villa Rosa Regeneration Area and its surroundings are SPED policies TO1.2, UO1.1a, UO1.5 and UO1.6 which safeguard prime tourism sites, designate the Principal Urban Area (PUA) to accommodate major employment needs, guide new jobs to Business (tourism) Hubs and promote the attractiveness of these hubs to accommodate new jobs</a:t>
            </a:r>
            <a:r>
              <a:rPr lang="en-GB" dirty="0"/>
              <a:t>. </a:t>
            </a:r>
          </a:p>
        </p:txBody>
      </p:sp>
    </p:spTree>
    <p:extLst>
      <p:ext uri="{BB962C8B-B14F-4D97-AF65-F5344CB8AC3E}">
        <p14:creationId xmlns:p14="http://schemas.microsoft.com/office/powerpoint/2010/main" val="89400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56D7-935D-A356-9DAA-169D1A9EB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73F40-4C8F-8C7C-58A7-46DC3AED357F}"/>
              </a:ext>
            </a:extLst>
          </p:cNvPr>
          <p:cNvSpPr>
            <a:spLocks noGrp="1"/>
          </p:cNvSpPr>
          <p:nvPr>
            <p:ph type="title"/>
          </p:nvPr>
        </p:nvSpPr>
        <p:spPr/>
        <p:txBody>
          <a:bodyPr/>
          <a:lstStyle/>
          <a:p>
            <a:r>
              <a:rPr lang="en-GB" dirty="0"/>
              <a:t>Current Policy – SPED 2015</a:t>
            </a:r>
          </a:p>
        </p:txBody>
      </p:sp>
      <p:sp>
        <p:nvSpPr>
          <p:cNvPr id="3" name="Content Placeholder 2">
            <a:extLst>
              <a:ext uri="{FF2B5EF4-FFF2-40B4-BE49-F238E27FC236}">
                <a16:creationId xmlns:a16="http://schemas.microsoft.com/office/drawing/2014/main" id="{FE24E6D7-4627-70CF-110E-BD7B83D8D447}"/>
              </a:ext>
            </a:extLst>
          </p:cNvPr>
          <p:cNvSpPr>
            <a:spLocks noGrp="1"/>
          </p:cNvSpPr>
          <p:nvPr>
            <p:ph idx="1"/>
          </p:nvPr>
        </p:nvSpPr>
        <p:spPr/>
        <p:txBody>
          <a:bodyPr>
            <a:normAutofit/>
          </a:bodyPr>
          <a:lstStyle/>
          <a:p>
            <a:pPr marL="450215" indent="-412115" algn="just">
              <a:lnSpc>
                <a:spcPct val="150000"/>
              </a:lnSpc>
            </a:pPr>
            <a:r>
              <a:rPr lang="en-GB" dirty="0">
                <a:effectLst/>
                <a:latin typeface="Calibri" panose="020F0502020204030204" pitchFamily="34" charset="0"/>
                <a:ea typeface="Times New Roman" panose="02020603050405020304" pitchFamily="18" charset="0"/>
              </a:rPr>
              <a:t>These policies which promote socio-economic development in the urban area, need to be balanced with policies TO8.2, TO8.4, TO8.7 and UO3.7 which safeguard protected areas, support the restoration of damaged ecosystems,  control activities which might have an impact on areas, buildings and structures of ecological, geological and cultural heritage value and protect green open spaces which contribute towards the character and amenity of urban areas.  </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364150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715</TotalTime>
  <Words>2765</Words>
  <Application>Microsoft Office PowerPoint</Application>
  <PresentationFormat>Widescreen</PresentationFormat>
  <Paragraphs>217</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Corbel</vt:lpstr>
      <vt:lpstr>Times New Roman</vt:lpstr>
      <vt:lpstr>Wingdings 2</vt:lpstr>
      <vt:lpstr>Frame</vt:lpstr>
      <vt:lpstr>Partial Review  of the NHLP 2006 for Villa Rosa</vt:lpstr>
      <vt:lpstr>Existing Site</vt:lpstr>
      <vt:lpstr>Minister’s Objectives  of  October 2024</vt:lpstr>
      <vt:lpstr>Site Boundary</vt:lpstr>
      <vt:lpstr>Public Consultation</vt:lpstr>
      <vt:lpstr>Public Consultation</vt:lpstr>
      <vt:lpstr>Issues of Public Concern </vt:lpstr>
      <vt:lpstr>Current Policy – SPED 2015</vt:lpstr>
      <vt:lpstr>Current Policy – SPED 2015</vt:lpstr>
      <vt:lpstr>Current Policy – SPED 2015</vt:lpstr>
      <vt:lpstr>Current Policy – NHLP 2006</vt:lpstr>
      <vt:lpstr>Current Policy – NHLP 2006</vt:lpstr>
      <vt:lpstr>Current Policy – FAR 2014</vt:lpstr>
      <vt:lpstr>Current Policy – Hotels Heights Policy 2014</vt:lpstr>
      <vt:lpstr>Revised Policy NHPV 13</vt:lpstr>
      <vt:lpstr>Revised Policy NHPV 13</vt:lpstr>
      <vt:lpstr>Revised Policy NHPV 13 - Designation</vt:lpstr>
      <vt:lpstr>Revised Policy NHPV13 – Strategy (Environmental Safeguards)</vt:lpstr>
      <vt:lpstr>Revised Policy NHPV13 – Strategy (Urban Design)</vt:lpstr>
      <vt:lpstr>Revised Policy NHPV13 – Strategy (Impact Assessments)</vt:lpstr>
      <vt:lpstr>Revised Policy NHPV13 – Implementation Policies  (Detailed Requirements)</vt:lpstr>
      <vt:lpstr>Revised Policy NHPV13 – Implementation Policies  (Public Open Space)</vt:lpstr>
      <vt:lpstr>Revised Policy NHPV13 – Implementation Policies  (Ecological Area) (Upper Gardens) (Villa Rosa) (Pedestrianisation)</vt:lpstr>
      <vt:lpstr>Proposed Policy Map </vt:lpstr>
      <vt:lpstr>Development Framework Summary Table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Thanat Prathnadi</dc:creator>
  <cp:lastModifiedBy>Joseph Scalpello</cp:lastModifiedBy>
  <cp:revision>53</cp:revision>
  <dcterms:created xsi:type="dcterms:W3CDTF">2024-08-28T16:04:19Z</dcterms:created>
  <dcterms:modified xsi:type="dcterms:W3CDTF">2025-05-12T08:35:25Z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e72ceff-a758-4d25-ba30-ca9d5cdfb284_Enabled">
    <vt:lpwstr>true</vt:lpwstr>
  </property>
  <property fmtid="{D5CDD505-2E9C-101B-9397-08002B2CF9AE}" pid="3" name="MSIP_Label_3e72ceff-a758-4d25-ba30-ca9d5cdfb284_SetDate">
    <vt:lpwstr>2024-09-25T12:58:28Z</vt:lpwstr>
  </property>
  <property fmtid="{D5CDD505-2E9C-101B-9397-08002B2CF9AE}" pid="4" name="MSIP_Label_3e72ceff-a758-4d25-ba30-ca9d5cdfb284_Method">
    <vt:lpwstr>Privileged</vt:lpwstr>
  </property>
  <property fmtid="{D5CDD505-2E9C-101B-9397-08002B2CF9AE}" pid="5" name="MSIP_Label_3e72ceff-a758-4d25-ba30-ca9d5cdfb284_Name">
    <vt:lpwstr>Public</vt:lpwstr>
  </property>
  <property fmtid="{D5CDD505-2E9C-101B-9397-08002B2CF9AE}" pid="6" name="MSIP_Label_3e72ceff-a758-4d25-ba30-ca9d5cdfb284_SiteId">
    <vt:lpwstr>89f0a3f0-9e13-4282-b13a-d2316aab8e93</vt:lpwstr>
  </property>
  <property fmtid="{D5CDD505-2E9C-101B-9397-08002B2CF9AE}" pid="7" name="MSIP_Label_3e72ceff-a758-4d25-ba30-ca9d5cdfb284_ActionId">
    <vt:lpwstr>ecf4abdd-d95b-4aaf-90e6-a625f03bd9bb</vt:lpwstr>
  </property>
  <property fmtid="{D5CDD505-2E9C-101B-9397-08002B2CF9AE}" pid="8" name="MSIP_Label_3e72ceff-a758-4d25-ba30-ca9d5cdfb284_ContentBits">
    <vt:lpwstr>0</vt:lpwstr>
  </property>
</Properties>
</file>